
<file path=[Content_Types].xml><?xml version="1.0" encoding="utf-8"?>
<Types xmlns="http://schemas.openxmlformats.org/package/2006/content-types">
  <Default Extension="vml" ContentType="application/vnd.openxmlformats-officedocument.vmlDrawing"/>
  <Default Extension="bin" ContentType="application/vnd.openxmlformats-officedocument.oleObject"/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fonts/font1.fntdata" ContentType="application/x-fontdata"/>
  <Override PartName="/ppt/fonts/font10.fntdata" ContentType="application/x-fontdata"/>
  <Override PartName="/ppt/fonts/font2.fntdata" ContentType="application/x-fontdata"/>
  <Override PartName="/ppt/fonts/font3.fntdata" ContentType="application/x-fontdata"/>
  <Override PartName="/ppt/fonts/font4.fntdata" ContentType="application/x-fontdata"/>
  <Override PartName="/ppt/fonts/font5.fntdata" ContentType="application/x-fontdata"/>
  <Override PartName="/ppt/fonts/font6.fntdata" ContentType="application/x-fontdata"/>
  <Override PartName="/ppt/fonts/font7.fntdata" ContentType="application/x-fontdata"/>
  <Override PartName="/ppt/fonts/font8.fntdata" ContentType="application/x-fontdata"/>
  <Override PartName="/ppt/fonts/font9.fntdata" ContentType="application/x-fontdata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4"/>
  </p:notesMasterIdLst>
  <p:sldIdLst>
    <p:sldId id="256" r:id="rId3"/>
    <p:sldId id="257" r:id="rId5"/>
    <p:sldId id="291" r:id="rId6"/>
    <p:sldId id="322" r:id="rId7"/>
    <p:sldId id="323" r:id="rId8"/>
    <p:sldId id="336" r:id="rId9"/>
    <p:sldId id="324" r:id="rId10"/>
    <p:sldId id="325" r:id="rId11"/>
    <p:sldId id="326" r:id="rId12"/>
    <p:sldId id="327" r:id="rId13"/>
    <p:sldId id="337" r:id="rId14"/>
    <p:sldId id="340" r:id="rId15"/>
    <p:sldId id="341" r:id="rId16"/>
    <p:sldId id="338" r:id="rId17"/>
    <p:sldId id="339" r:id="rId18"/>
    <p:sldId id="304" r:id="rId19"/>
  </p:sldIdLst>
  <p:sldSz cx="9144000" cy="6858000"/>
  <p:notesSz cx="6858000" cy="9144000"/>
  <p:embeddedFontLst>
    <p:embeddedFont>
      <p:font typeface="Calibri" panose="020F0502020204030204"/>
      <p:regular r:id="rId23"/>
    </p:embeddedFont>
    <p:embeddedFont>
      <p:font typeface="Bebas Neue" panose="020B0606020202050201"/>
      <p:regular r:id="rId24"/>
    </p:embeddedFont>
    <p:embeddedFont>
      <p:font typeface="Cambria" panose="02040503050406030204"/>
      <p:regular r:id="rId25"/>
      <p:bold r:id="rId26"/>
      <p:italic r:id="rId27"/>
      <p:boldItalic r:id="rId28"/>
    </p:embeddedFont>
    <p:embeddedFont>
      <p:font typeface="Cambria" panose="02040503050406030204" charset="0"/>
      <p:regular r:id="rId29"/>
      <p:bold r:id="rId30"/>
      <p:italic r:id="rId31"/>
      <p:boldItalic r:id="rId32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908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showComments="0">
  <p:normalViewPr>
    <p:restoredLeft sz="15620"/>
    <p:restoredTop sz="94660"/>
  </p:normalViewPr>
  <p:slideViewPr>
    <p:cSldViewPr snapToGrid="0" showGuides="1">
      <p:cViewPr varScale="1">
        <p:scale>
          <a:sx n="100" d="100"/>
          <a:sy n="100" d="100"/>
        </p:scale>
        <p:origin x="0" y="0"/>
      </p:cViewPr>
      <p:guideLst>
        <p:guide orient="horz" pos="2160"/>
        <p:guide pos="2908"/>
      </p:guideLst>
    </p:cSldViewPr>
  </p:slide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notesMaster" Target="notesMasters/notesMaster1.xml"/><Relationship Id="rId32" Type="http://schemas.openxmlformats.org/officeDocument/2006/relationships/font" Target="fonts/font10.fntdata"/><Relationship Id="rId31" Type="http://schemas.openxmlformats.org/officeDocument/2006/relationships/font" Target="fonts/font9.fntdata"/><Relationship Id="rId30" Type="http://schemas.openxmlformats.org/officeDocument/2006/relationships/font" Target="fonts/font8.fntdata"/><Relationship Id="rId3" Type="http://schemas.openxmlformats.org/officeDocument/2006/relationships/slide" Target="slides/slide1.xml"/><Relationship Id="rId29" Type="http://schemas.openxmlformats.org/officeDocument/2006/relationships/font" Target="fonts/font7.fntdata"/><Relationship Id="rId28" Type="http://schemas.openxmlformats.org/officeDocument/2006/relationships/font" Target="fonts/font6.fntdata"/><Relationship Id="rId27" Type="http://schemas.openxmlformats.org/officeDocument/2006/relationships/font" Target="fonts/font5.fntdata"/><Relationship Id="rId26" Type="http://schemas.openxmlformats.org/officeDocument/2006/relationships/font" Target="fonts/font4.fntdata"/><Relationship Id="rId25" Type="http://schemas.openxmlformats.org/officeDocument/2006/relationships/font" Target="fonts/font3.fntdata"/><Relationship Id="rId24" Type="http://schemas.openxmlformats.org/officeDocument/2006/relationships/font" Target="fonts/font2.fntdata"/><Relationship Id="rId23" Type="http://schemas.openxmlformats.org/officeDocument/2006/relationships/font" Target="fonts/font1.fntdata"/><Relationship Id="rId22" Type="http://schemas.openxmlformats.org/officeDocument/2006/relationships/tableStyles" Target="tableStyles.xml"/><Relationship Id="rId21" Type="http://schemas.openxmlformats.org/officeDocument/2006/relationships/viewProps" Target="viewProps.xml"/><Relationship Id="rId20" Type="http://schemas.openxmlformats.org/officeDocument/2006/relationships/presProps" Target="presProps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png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png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png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png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png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png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png"/></Relationships>
</file>

<file path=ppt/drawings/_rels/vmlDrawing16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png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png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png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png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png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png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png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2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2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/>
        </p:txBody>
      </p:sp>
      <p:sp>
        <p:nvSpPr>
          <p:cNvPr id="5" name="Google Shape;5;n"/>
          <p:cNvSpPr/>
          <p:nvPr>
            <p:ph type="sldImg" idx="3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/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2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2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2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2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2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2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2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2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2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2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</a:fld>
            <a:endParaRPr sz="1200" b="0" i="0" u="none" strike="noStrike" cap="none">
              <a:solidFill>
                <a:schemeClr val="dk1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5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6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1:notes"/>
          <p:cNvSpPr txBox="1"/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sz="1200" b="0" i="0" u="none" strike="noStrike" cap="none">
              <a:solidFill>
                <a:schemeClr val="dk1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92" name="Google Shape;92;p1:notes"/>
          <p:cNvSpPr/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417" name="Shape 4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8" name="Google Shape;418;p36:notes"/>
          <p:cNvSpPr/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19" name="Google Shape;419;p36:notes"/>
          <p:cNvSpPr txBox="1"/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sz="1200" b="0" i="0" u="none" strike="noStrike" cap="none">
              <a:solidFill>
                <a:schemeClr val="dk1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420" name="Google Shape;420;p36:notes"/>
          <p:cNvSpPr txBox="1"/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417" name="Shape 4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8" name="Google Shape;418;p36:notes"/>
          <p:cNvSpPr/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19" name="Google Shape;419;p36:notes"/>
          <p:cNvSpPr txBox="1"/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sz="1200" b="0" i="0" u="none" strike="noStrike" cap="none">
              <a:solidFill>
                <a:schemeClr val="dk1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420" name="Google Shape;420;p36:notes"/>
          <p:cNvSpPr txBox="1"/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417" name="Shape 4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8" name="Google Shape;418;p36:notes"/>
          <p:cNvSpPr/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19" name="Google Shape;419;p36:notes"/>
          <p:cNvSpPr txBox="1"/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sz="1200" b="0" i="0" u="none" strike="noStrike" cap="none">
              <a:solidFill>
                <a:schemeClr val="dk1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420" name="Google Shape;420;p36:notes"/>
          <p:cNvSpPr txBox="1"/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417" name="Shape 4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8" name="Google Shape;418;p36:notes"/>
          <p:cNvSpPr/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19" name="Google Shape;419;p36:notes"/>
          <p:cNvSpPr txBox="1"/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sz="1200" b="0" i="0" u="none" strike="noStrike" cap="none">
              <a:solidFill>
                <a:schemeClr val="dk1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420" name="Google Shape;420;p36:notes"/>
          <p:cNvSpPr txBox="1"/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417" name="Shape 4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8" name="Google Shape;418;p36:notes"/>
          <p:cNvSpPr/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19" name="Google Shape;419;p36:notes"/>
          <p:cNvSpPr txBox="1"/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sz="1200" b="0" i="0" u="none" strike="noStrike" cap="none">
              <a:solidFill>
                <a:schemeClr val="dk1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420" name="Google Shape;420;p36:notes"/>
          <p:cNvSpPr txBox="1"/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</a:fld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417" name="Shape 4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8" name="Google Shape;418;p36:notes"/>
          <p:cNvSpPr/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19" name="Google Shape;419;p36:notes"/>
          <p:cNvSpPr txBox="1"/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sz="1200" b="0" i="0" u="none" strike="noStrike" cap="none">
              <a:solidFill>
                <a:schemeClr val="dk1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420" name="Google Shape;420;p36:notes"/>
          <p:cNvSpPr txBox="1"/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</a:fld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534" name="Shape 5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5" name="Google Shape;535;p49:notes"/>
          <p:cNvSpPr txBox="1"/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sz="1200" b="0" i="0" u="none" strike="noStrike" cap="none">
              <a:solidFill>
                <a:schemeClr val="dk1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536" name="Google Shape;536;p49:notes"/>
          <p:cNvSpPr/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2:notes"/>
          <p:cNvSpPr/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01" name="Google Shape;101;p2:notes"/>
          <p:cNvSpPr txBox="1"/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sz="1200" b="0" i="0" u="none" strike="noStrike" cap="none">
              <a:solidFill>
                <a:schemeClr val="dk1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102" name="Google Shape;102;p2:notes"/>
          <p:cNvSpPr txBox="1"/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417" name="Shape 4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8" name="Google Shape;418;p36:notes"/>
          <p:cNvSpPr/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19" name="Google Shape;419;p36:notes"/>
          <p:cNvSpPr txBox="1"/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sz="1200" b="0" i="0" u="none" strike="noStrike" cap="none">
              <a:solidFill>
                <a:schemeClr val="dk1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420" name="Google Shape;420;p36:notes"/>
          <p:cNvSpPr txBox="1"/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417" name="Shape 4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8" name="Google Shape;418;p36:notes"/>
          <p:cNvSpPr/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19" name="Google Shape;419;p36:notes"/>
          <p:cNvSpPr txBox="1"/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sz="1200" b="0" i="0" u="none" strike="noStrike" cap="none">
              <a:solidFill>
                <a:schemeClr val="dk1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420" name="Google Shape;420;p36:notes"/>
          <p:cNvSpPr txBox="1"/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417" name="Shape 4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8" name="Google Shape;418;p36:notes"/>
          <p:cNvSpPr/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19" name="Google Shape;419;p36:notes"/>
          <p:cNvSpPr txBox="1"/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sz="1200" b="0" i="0" u="none" strike="noStrike" cap="none">
              <a:solidFill>
                <a:schemeClr val="dk1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420" name="Google Shape;420;p36:notes"/>
          <p:cNvSpPr txBox="1"/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417" name="Shape 4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8" name="Google Shape;418;p36:notes"/>
          <p:cNvSpPr/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19" name="Google Shape;419;p36:notes"/>
          <p:cNvSpPr txBox="1"/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sz="1200" b="0" i="0" u="none" strike="noStrike" cap="none">
              <a:solidFill>
                <a:schemeClr val="dk1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420" name="Google Shape;420;p36:notes"/>
          <p:cNvSpPr txBox="1"/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417" name="Shape 4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8" name="Google Shape;418;p36:notes"/>
          <p:cNvSpPr/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19" name="Google Shape;419;p36:notes"/>
          <p:cNvSpPr txBox="1"/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sz="1200" b="0" i="0" u="none" strike="noStrike" cap="none">
              <a:solidFill>
                <a:schemeClr val="dk1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420" name="Google Shape;420;p36:notes"/>
          <p:cNvSpPr txBox="1"/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417" name="Shape 4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8" name="Google Shape;418;p36:notes"/>
          <p:cNvSpPr/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19" name="Google Shape;419;p36:notes"/>
          <p:cNvSpPr txBox="1"/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sz="1200" b="0" i="0" u="none" strike="noStrike" cap="none">
              <a:solidFill>
                <a:schemeClr val="dk1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420" name="Google Shape;420;p36:notes"/>
          <p:cNvSpPr txBox="1"/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417" name="Shape 4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8" name="Google Shape;418;p36:notes"/>
          <p:cNvSpPr/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19" name="Google Shape;419;p36:notes"/>
          <p:cNvSpPr txBox="1"/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sz="1200" b="0" i="0" u="none" strike="noStrike" cap="none">
              <a:solidFill>
                <a:schemeClr val="dk1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420" name="Google Shape;420;p36:notes"/>
          <p:cNvSpPr txBox="1"/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matchingName="Title Slide">
  <p:cSld name="TITLE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51"/>
          <p:cNvSpPr txBox="1"/>
          <p:nvPr>
            <p:ph type="ctrTitle"/>
          </p:nvPr>
        </p:nvSpPr>
        <p:spPr>
          <a:xfrm>
            <a:off x="601670" y="1291130"/>
            <a:ext cx="7940660" cy="1320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750D"/>
              </a:buClr>
              <a:buSzPts val="3600"/>
              <a:buFont typeface="Calibri" panose="020F0502020204030204"/>
              <a:buNone/>
              <a:defRPr sz="3600">
                <a:solidFill>
                  <a:srgbClr val="FF750D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" name="Google Shape;17;p51"/>
          <p:cNvSpPr txBox="1"/>
          <p:nvPr>
            <p:ph type="subTitle" idx="1"/>
          </p:nvPr>
        </p:nvSpPr>
        <p:spPr>
          <a:xfrm>
            <a:off x="601670" y="2665475"/>
            <a:ext cx="7940660" cy="13743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r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324600"/>
              </a:buClr>
              <a:buSzPts val="2800"/>
              <a:buNone/>
              <a:defRPr sz="2800">
                <a:solidFill>
                  <a:srgbClr val="324600"/>
                </a:solidFill>
              </a:defRPr>
            </a:lvl1pPr>
            <a:lvl2pPr lvl="1" algn="ctr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18" name="Google Shape;18;p51"/>
          <p:cNvSpPr txBox="1"/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51"/>
          <p:cNvSpPr txBox="1"/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" name="Google Shape;20;p51"/>
          <p:cNvSpPr txBox="1"/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matchingName="Picture with Caption">
  <p:cSld name="PICTURE_WITH_CAPTION_TEXT"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60"/>
          <p:cNvSpPr txBox="1"/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 panose="020F0502020204030204"/>
              <a:buNone/>
              <a:defRPr sz="2000" b="1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3" name="Google Shape;73;p60"/>
          <p:cNvSpPr/>
          <p:nvPr>
            <p:ph type="pic" idx="2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</p:sp>
      <p:sp>
        <p:nvSpPr>
          <p:cNvPr id="74" name="Google Shape;74;p60"/>
          <p:cNvSpPr txBox="1"/>
          <p:nvPr>
            <p:ph type="body" idx="1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75" name="Google Shape;75;p60"/>
          <p:cNvSpPr txBox="1"/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60"/>
          <p:cNvSpPr txBox="1"/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7" name="Google Shape;77;p60"/>
          <p:cNvSpPr txBox="1"/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matchingName="Title and Vertical Text">
  <p:cSld name="VERTICAL_TEXT"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61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0" name="Google Shape;80;p61"/>
          <p:cNvSpPr txBox="1"/>
          <p:nvPr>
            <p:ph type="body" idx="1"/>
          </p:nvPr>
        </p:nvSpPr>
        <p:spPr>
          <a:xfrm rot="5400000">
            <a:off x="2309019" y="-251618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1" name="Google Shape;81;p61"/>
          <p:cNvSpPr txBox="1"/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2" name="Google Shape;82;p61"/>
          <p:cNvSpPr txBox="1"/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3" name="Google Shape;83;p61"/>
          <p:cNvSpPr txBox="1"/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matchingName="Vertical Title and Text">
  <p:cSld name="VERTICAL_TITLE_AND_VERTICAL_TEXT"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62"/>
          <p:cNvSpPr txBox="1"/>
          <p:nvPr>
            <p:ph type="title"/>
          </p:nvPr>
        </p:nvSpPr>
        <p:spPr>
          <a:xfrm rot="5400000">
            <a:off x="4732338" y="2171701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6" name="Google Shape;86;p62"/>
          <p:cNvSpPr txBox="1"/>
          <p:nvPr>
            <p:ph type="body" idx="1"/>
          </p:nvPr>
        </p:nvSpPr>
        <p:spPr>
          <a:xfrm rot="5400000">
            <a:off x="541338" y="190500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7" name="Google Shape;87;p62"/>
          <p:cNvSpPr txBox="1"/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8" name="Google Shape;88;p62"/>
          <p:cNvSpPr txBox="1"/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9" name="Google Shape;89;p62"/>
          <p:cNvSpPr txBox="1"/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matchingName="Title and Content">
  <p:cSld name="OBJECT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52"/>
          <p:cNvSpPr txBox="1"/>
          <p:nvPr>
            <p:ph type="title"/>
          </p:nvPr>
        </p:nvSpPr>
        <p:spPr>
          <a:xfrm>
            <a:off x="448965" y="222195"/>
            <a:ext cx="8246070" cy="6108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750D"/>
              </a:buClr>
              <a:buSzPts val="3600"/>
              <a:buFont typeface="Calibri" panose="020F0502020204030204"/>
              <a:buNone/>
              <a:defRPr sz="3600">
                <a:solidFill>
                  <a:srgbClr val="FF750D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" name="Google Shape;23;p52"/>
          <p:cNvSpPr txBox="1"/>
          <p:nvPr>
            <p:ph type="body" idx="1"/>
          </p:nvPr>
        </p:nvSpPr>
        <p:spPr>
          <a:xfrm>
            <a:off x="448965" y="1138426"/>
            <a:ext cx="8246069" cy="50223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324600"/>
              </a:buClr>
              <a:buSzPts val="2800"/>
              <a:buChar char="•"/>
              <a:defRPr sz="2800">
                <a:solidFill>
                  <a:srgbClr val="324600"/>
                </a:solidFill>
              </a:defRPr>
            </a:lvl1pPr>
            <a:lvl2pPr marL="914400" lvl="1" indent="-4064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324600"/>
              </a:buClr>
              <a:buSzPts val="2800"/>
              <a:buChar char="–"/>
              <a:defRPr>
                <a:solidFill>
                  <a:srgbClr val="324600"/>
                </a:solidFill>
              </a:defRPr>
            </a:lvl2pPr>
            <a:lvl3pPr marL="1371600" lvl="2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324600"/>
              </a:buClr>
              <a:buSzPts val="2400"/>
              <a:buChar char="•"/>
              <a:defRPr>
                <a:solidFill>
                  <a:srgbClr val="324600"/>
                </a:solidFill>
              </a:defRPr>
            </a:lvl3pPr>
            <a:lvl4pPr marL="1828800" lvl="3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324600"/>
              </a:buClr>
              <a:buSzPts val="2000"/>
              <a:buChar char="–"/>
              <a:defRPr>
                <a:solidFill>
                  <a:srgbClr val="324600"/>
                </a:solidFill>
              </a:defRPr>
            </a:lvl4pPr>
            <a:lvl5pPr marL="2286000" lvl="4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324600"/>
              </a:buClr>
              <a:buSzPts val="2000"/>
              <a:buChar char="»"/>
              <a:defRPr>
                <a:solidFill>
                  <a:srgbClr val="324600"/>
                </a:solidFill>
              </a:defRPr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4" name="Google Shape;24;p52"/>
          <p:cNvSpPr txBox="1"/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" name="Google Shape;25;p52"/>
          <p:cNvSpPr txBox="1"/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" name="Google Shape;26;p52"/>
          <p:cNvSpPr txBox="1"/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and Content">
  <p:cSld name="1_Title and Content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53"/>
          <p:cNvSpPr txBox="1"/>
          <p:nvPr>
            <p:ph type="title"/>
          </p:nvPr>
        </p:nvSpPr>
        <p:spPr>
          <a:xfrm>
            <a:off x="1976015" y="527605"/>
            <a:ext cx="6566314" cy="7635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750D"/>
              </a:buClr>
              <a:buSzPts val="3600"/>
              <a:buFont typeface="Calibri" panose="020F0502020204030204"/>
              <a:buNone/>
              <a:defRPr sz="3600">
                <a:solidFill>
                  <a:srgbClr val="FF750D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" name="Google Shape;29;p53"/>
          <p:cNvSpPr txBox="1"/>
          <p:nvPr>
            <p:ph type="body" idx="1"/>
          </p:nvPr>
        </p:nvSpPr>
        <p:spPr>
          <a:xfrm>
            <a:off x="1976016" y="1443835"/>
            <a:ext cx="6566314" cy="47338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324600"/>
              </a:buClr>
              <a:buSzPts val="2800"/>
              <a:buChar char="•"/>
              <a:defRPr sz="2800">
                <a:solidFill>
                  <a:srgbClr val="324600"/>
                </a:solidFill>
              </a:defRPr>
            </a:lvl1pPr>
            <a:lvl2pPr marL="914400" lvl="1" indent="-4064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324600"/>
              </a:buClr>
              <a:buSzPts val="2800"/>
              <a:buChar char="–"/>
              <a:defRPr>
                <a:solidFill>
                  <a:srgbClr val="324600"/>
                </a:solidFill>
              </a:defRPr>
            </a:lvl2pPr>
            <a:lvl3pPr marL="1371600" lvl="2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324600"/>
              </a:buClr>
              <a:buSzPts val="2400"/>
              <a:buChar char="•"/>
              <a:defRPr>
                <a:solidFill>
                  <a:srgbClr val="324600"/>
                </a:solidFill>
              </a:defRPr>
            </a:lvl3pPr>
            <a:lvl4pPr marL="1828800" lvl="3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324600"/>
              </a:buClr>
              <a:buSzPts val="2000"/>
              <a:buChar char="–"/>
              <a:defRPr>
                <a:solidFill>
                  <a:srgbClr val="324600"/>
                </a:solidFill>
              </a:defRPr>
            </a:lvl4pPr>
            <a:lvl5pPr marL="2286000" lvl="4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324600"/>
              </a:buClr>
              <a:buSzPts val="2000"/>
              <a:buChar char="»"/>
              <a:defRPr>
                <a:solidFill>
                  <a:srgbClr val="324600"/>
                </a:solidFill>
              </a:defRPr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0" name="Google Shape;30;p53"/>
          <p:cNvSpPr txBox="1"/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" name="Google Shape;31;p53"/>
          <p:cNvSpPr txBox="1"/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2" name="Google Shape;32;p53"/>
          <p:cNvSpPr txBox="1"/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matchingName="Section Header">
  <p:cSld name="SECTION_HEADER"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54"/>
          <p:cNvSpPr txBox="1"/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 panose="020F0502020204030204"/>
              <a:buNone/>
              <a:defRPr sz="4000" b="1" cap="none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54"/>
          <p:cNvSpPr txBox="1"/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36" name="Google Shape;36;p54"/>
          <p:cNvSpPr txBox="1"/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7" name="Google Shape;37;p54"/>
          <p:cNvSpPr txBox="1"/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" name="Google Shape;38;p54"/>
          <p:cNvSpPr txBox="1"/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matchingName="Two Content">
  <p:cSld name="TWO_OBJECTS">
    <p:spTree>
      <p:nvGrpSpPr>
        <p:cNvPr id="39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55"/>
          <p:cNvSpPr txBox="1"/>
          <p:nvPr>
            <p:ph type="title"/>
          </p:nvPr>
        </p:nvSpPr>
        <p:spPr>
          <a:xfrm>
            <a:off x="457200" y="833014"/>
            <a:ext cx="8229600" cy="5846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1" name="Google Shape;41;p55"/>
          <p:cNvSpPr txBox="1"/>
          <p:nvPr>
            <p:ph type="body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  <p:sp>
        <p:nvSpPr>
          <p:cNvPr id="42" name="Google Shape;42;p55"/>
          <p:cNvSpPr txBox="1"/>
          <p:nvPr>
            <p:ph type="body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  <p:sp>
        <p:nvSpPr>
          <p:cNvPr id="43" name="Google Shape;43;p55"/>
          <p:cNvSpPr txBox="1"/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4" name="Google Shape;44;p55"/>
          <p:cNvSpPr txBox="1"/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5" name="Google Shape;45;p55"/>
          <p:cNvSpPr txBox="1"/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matchingName="Comparison">
  <p:cSld name="TWO_OBJECTS_WITH_TEXT">
    <p:spTree>
      <p:nvGrpSpPr>
        <p:cNvPr id="46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56"/>
          <p:cNvSpPr txBox="1"/>
          <p:nvPr>
            <p:ph type="title"/>
          </p:nvPr>
        </p:nvSpPr>
        <p:spPr>
          <a:xfrm>
            <a:off x="448965" y="222195"/>
            <a:ext cx="8246070" cy="6108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750D"/>
              </a:buClr>
              <a:buSzPts val="3600"/>
              <a:buFont typeface="Calibri" panose="020F0502020204030204"/>
              <a:buNone/>
              <a:defRPr sz="3600">
                <a:solidFill>
                  <a:srgbClr val="FF750D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8" name="Google Shape;48;p56"/>
          <p:cNvSpPr txBox="1"/>
          <p:nvPr>
            <p:ph type="body" idx="1"/>
          </p:nvPr>
        </p:nvSpPr>
        <p:spPr>
          <a:xfrm>
            <a:off x="448966" y="1330318"/>
            <a:ext cx="4123034" cy="5716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ctr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324600"/>
              </a:buClr>
              <a:buSzPts val="2400"/>
              <a:buNone/>
              <a:defRPr sz="2400" b="1">
                <a:solidFill>
                  <a:srgbClr val="324600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/>
        </p:txBody>
      </p:sp>
      <p:sp>
        <p:nvSpPr>
          <p:cNvPr id="49" name="Google Shape;49;p56"/>
          <p:cNvSpPr txBox="1"/>
          <p:nvPr>
            <p:ph type="body" idx="2"/>
          </p:nvPr>
        </p:nvSpPr>
        <p:spPr>
          <a:xfrm>
            <a:off x="448965" y="2054654"/>
            <a:ext cx="4123035" cy="30350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ctr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324600"/>
              </a:buClr>
              <a:buSzPts val="2400"/>
              <a:buChar char="•"/>
              <a:defRPr sz="2400">
                <a:solidFill>
                  <a:srgbClr val="324600"/>
                </a:solidFill>
              </a:defRPr>
            </a:lvl1pPr>
            <a:lvl2pPr marL="914400" lvl="1" indent="-355600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324600"/>
              </a:buClr>
              <a:buSzPts val="2000"/>
              <a:buChar char="–"/>
              <a:defRPr sz="2000">
                <a:solidFill>
                  <a:srgbClr val="324600"/>
                </a:solidFill>
              </a:defRPr>
            </a:lvl2pPr>
            <a:lvl3pPr marL="1371600" lvl="2" indent="-342900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324600"/>
              </a:buClr>
              <a:buSzPts val="1800"/>
              <a:buChar char="•"/>
              <a:defRPr sz="1800">
                <a:solidFill>
                  <a:srgbClr val="324600"/>
                </a:solidFill>
              </a:defRPr>
            </a:lvl3pPr>
            <a:lvl4pPr marL="1828800" lvl="3" indent="-330200" algn="ctr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324600"/>
              </a:buClr>
              <a:buSzPts val="1600"/>
              <a:buChar char="–"/>
              <a:defRPr sz="1600">
                <a:solidFill>
                  <a:srgbClr val="324600"/>
                </a:solidFill>
              </a:defRPr>
            </a:lvl4pPr>
            <a:lvl5pPr marL="2286000" lvl="4" indent="-330200" algn="ctr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324600"/>
              </a:buClr>
              <a:buSzPts val="1600"/>
              <a:buChar char="»"/>
              <a:defRPr sz="1600">
                <a:solidFill>
                  <a:srgbClr val="324600"/>
                </a:solidFill>
              </a:defRPr>
            </a:lvl5pPr>
            <a:lvl6pPr marL="2743200" lvl="5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/>
        </p:txBody>
      </p:sp>
      <p:sp>
        <p:nvSpPr>
          <p:cNvPr id="50" name="Google Shape;50;p56"/>
          <p:cNvSpPr txBox="1"/>
          <p:nvPr>
            <p:ph type="body" idx="3"/>
          </p:nvPr>
        </p:nvSpPr>
        <p:spPr>
          <a:xfrm>
            <a:off x="4572001" y="1330319"/>
            <a:ext cx="4106566" cy="5716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ctr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324600"/>
              </a:buClr>
              <a:buSzPts val="2400"/>
              <a:buNone/>
              <a:defRPr sz="2400" b="1">
                <a:solidFill>
                  <a:srgbClr val="324600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/>
        </p:txBody>
      </p:sp>
      <p:sp>
        <p:nvSpPr>
          <p:cNvPr id="51" name="Google Shape;51;p56"/>
          <p:cNvSpPr txBox="1"/>
          <p:nvPr>
            <p:ph type="body" idx="4"/>
          </p:nvPr>
        </p:nvSpPr>
        <p:spPr>
          <a:xfrm>
            <a:off x="4572000" y="2054655"/>
            <a:ext cx="4106566" cy="30350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ctr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324600"/>
              </a:buClr>
              <a:buSzPts val="2400"/>
              <a:buChar char="•"/>
              <a:defRPr sz="2400">
                <a:solidFill>
                  <a:srgbClr val="324600"/>
                </a:solidFill>
              </a:defRPr>
            </a:lvl1pPr>
            <a:lvl2pPr marL="914400" lvl="1" indent="-355600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324600"/>
              </a:buClr>
              <a:buSzPts val="2000"/>
              <a:buChar char="–"/>
              <a:defRPr sz="2000">
                <a:solidFill>
                  <a:srgbClr val="324600"/>
                </a:solidFill>
              </a:defRPr>
            </a:lvl2pPr>
            <a:lvl3pPr marL="1371600" lvl="2" indent="-342900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324600"/>
              </a:buClr>
              <a:buSzPts val="1800"/>
              <a:buChar char="•"/>
              <a:defRPr sz="1800">
                <a:solidFill>
                  <a:srgbClr val="324600"/>
                </a:solidFill>
              </a:defRPr>
            </a:lvl3pPr>
            <a:lvl4pPr marL="1828800" lvl="3" indent="-330200" algn="ctr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324600"/>
              </a:buClr>
              <a:buSzPts val="1600"/>
              <a:buChar char="–"/>
              <a:defRPr sz="1600">
                <a:solidFill>
                  <a:srgbClr val="324600"/>
                </a:solidFill>
              </a:defRPr>
            </a:lvl4pPr>
            <a:lvl5pPr marL="2286000" lvl="4" indent="-330200" algn="ctr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324600"/>
              </a:buClr>
              <a:buSzPts val="1600"/>
              <a:buChar char="»"/>
              <a:defRPr sz="1600">
                <a:solidFill>
                  <a:srgbClr val="324600"/>
                </a:solidFill>
              </a:defRPr>
            </a:lvl5pPr>
            <a:lvl6pPr marL="2743200" lvl="5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/>
        </p:txBody>
      </p:sp>
      <p:sp>
        <p:nvSpPr>
          <p:cNvPr id="52" name="Google Shape;52;p56"/>
          <p:cNvSpPr txBox="1"/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" name="Google Shape;53;p56"/>
          <p:cNvSpPr txBox="1"/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4" name="Google Shape;54;p56"/>
          <p:cNvSpPr txBox="1"/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matchingName="Title Only">
  <p:cSld name="TITLE_ONLY"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57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7" name="Google Shape;57;p57"/>
          <p:cNvSpPr txBox="1"/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8" name="Google Shape;58;p57"/>
          <p:cNvSpPr txBox="1"/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9" name="Google Shape;59;p57"/>
          <p:cNvSpPr txBox="1"/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matchingName="Blank">
  <p:cSld name="BLANK"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58"/>
          <p:cNvSpPr txBox="1"/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2" name="Google Shape;62;p58"/>
          <p:cNvSpPr txBox="1"/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58"/>
          <p:cNvSpPr txBox="1"/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matchingName="Content with Caption">
  <p:cSld name="OBJECT_WITH_CAPTION_TEXT"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59"/>
          <p:cNvSpPr txBox="1"/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 panose="020F0502020204030204"/>
              <a:buNone/>
              <a:defRPr sz="2000" b="1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6" name="Google Shape;66;p59"/>
          <p:cNvSpPr txBox="1"/>
          <p:nvPr>
            <p:ph type="body"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marL="1371600" lvl="2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marL="2286000" lvl="4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marL="2743200" lvl="5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67" name="Google Shape;67;p59"/>
          <p:cNvSpPr txBox="1"/>
          <p:nvPr>
            <p:ph type="body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68" name="Google Shape;68;p59"/>
          <p:cNvSpPr txBox="1"/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9" name="Google Shape;69;p59"/>
          <p:cNvSpPr txBox="1"/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59"/>
          <p:cNvSpPr txBox="1"/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4" Type="http://schemas.openxmlformats.org/officeDocument/2006/relationships/theme" Target="../theme/theme1.xml"/><Relationship Id="rId13" Type="http://schemas.openxmlformats.org/officeDocument/2006/relationships/image" Target="../media/image3.jpeg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3"/>
          <a:stretch>
            <a:fillRect/>
          </a:stretch>
        </a:blipFill>
        <a:effectLst/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50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 panose="020F0502020204030204"/>
              <a:buNone/>
              <a:defRPr sz="44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9pPr>
          </a:lstStyle>
          <a:p/>
        </p:txBody>
      </p:sp>
      <p:sp>
        <p:nvSpPr>
          <p:cNvPr id="11" name="Google Shape;11;p50"/>
          <p:cNvSpPr txBox="1"/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318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 panose="020B0604020202020204"/>
              <a:buChar char="•"/>
              <a:defRPr sz="32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914400" marR="0" lvl="1" indent="-4064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 panose="020B0604020202020204"/>
              <a:buChar char="–"/>
              <a:defRPr sz="2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 panose="020B0604020202020204"/>
              <a:buChar char="•"/>
              <a:defRPr sz="24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1828800" marR="0" lvl="3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 panose="020B0604020202020204"/>
              <a:buChar char="–"/>
              <a:defRPr sz="20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2286000" marR="0" lvl="4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 panose="020B0604020202020204"/>
              <a:buChar char="»"/>
              <a:defRPr sz="20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 panose="020B0604020202020204"/>
              <a:buChar char="•"/>
              <a:defRPr sz="20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 panose="020B0604020202020204"/>
              <a:buChar char="•"/>
              <a:defRPr sz="20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 panose="020B0604020202020204"/>
              <a:buChar char="•"/>
              <a:defRPr sz="20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 panose="020B0604020202020204"/>
              <a:buChar char="•"/>
              <a:defRPr sz="20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/>
        </p:txBody>
      </p:sp>
      <p:sp>
        <p:nvSpPr>
          <p:cNvPr id="12" name="Google Shape;12;p50"/>
          <p:cNvSpPr txBox="1"/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/>
        </p:txBody>
      </p:sp>
      <p:sp>
        <p:nvSpPr>
          <p:cNvPr id="13" name="Google Shape;13;p50"/>
          <p:cNvSpPr txBox="1"/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/>
        </p:txBody>
      </p:sp>
      <p:sp>
        <p:nvSpPr>
          <p:cNvPr id="14" name="Google Shape;14;p50"/>
          <p:cNvSpPr txBox="1"/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</a:fld>
            <a:endParaRPr lang="en-US"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1.xml"/><Relationship Id="rId5" Type="http://schemas.openxmlformats.org/officeDocument/2006/relationships/vmlDrawing" Target="../drawings/vmlDrawing1.vml"/><Relationship Id="rId4" Type="http://schemas.openxmlformats.org/officeDocument/2006/relationships/slideLayout" Target="../slideLayouts/slideLayout1.xml"/><Relationship Id="rId3" Type="http://schemas.openxmlformats.org/officeDocument/2006/relationships/image" Target="../media/image5.png"/><Relationship Id="rId2" Type="http://schemas.openxmlformats.org/officeDocument/2006/relationships/oleObject" Target="../embeddings/oleObject1.bin"/><Relationship Id="rId1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10.xml"/><Relationship Id="rId6" Type="http://schemas.openxmlformats.org/officeDocument/2006/relationships/vmlDrawing" Target="../drawings/vmlDrawing10.vml"/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11.png"/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oleObject" Target="../embeddings/oleObject10.bin"/></Relationships>
</file>

<file path=ppt/slides/_rels/slide11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11.xml"/><Relationship Id="rId6" Type="http://schemas.openxmlformats.org/officeDocument/2006/relationships/vmlDrawing" Target="../drawings/vmlDrawing11.vml"/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12.png"/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oleObject" Target="../embeddings/oleObject11.bin"/></Relationships>
</file>

<file path=ppt/slides/_rels/slide12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12.xml"/><Relationship Id="rId6" Type="http://schemas.openxmlformats.org/officeDocument/2006/relationships/vmlDrawing" Target="../drawings/vmlDrawing12.vml"/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13.png"/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oleObject" Target="../embeddings/oleObject12.bin"/></Relationships>
</file>

<file path=ppt/slides/_rels/slide13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13.xml"/><Relationship Id="rId5" Type="http://schemas.openxmlformats.org/officeDocument/2006/relationships/vmlDrawing" Target="../drawings/vmlDrawing13.vml"/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oleObject" Target="../embeddings/oleObject13.bin"/></Relationships>
</file>

<file path=ppt/slides/_rels/slide14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14.xml"/><Relationship Id="rId6" Type="http://schemas.openxmlformats.org/officeDocument/2006/relationships/vmlDrawing" Target="../drawings/vmlDrawing14.vml"/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14.png"/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oleObject" Target="../embeddings/oleObject14.bin"/></Relationships>
</file>

<file path=ppt/slides/_rels/slide15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15.xml"/><Relationship Id="rId5" Type="http://schemas.openxmlformats.org/officeDocument/2006/relationships/vmlDrawing" Target="../drawings/vmlDrawing15.vml"/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oleObject" Target="../embeddings/oleObject15.bin"/></Relationships>
</file>

<file path=ppt/slides/_rels/slide16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16.xml"/><Relationship Id="rId5" Type="http://schemas.openxmlformats.org/officeDocument/2006/relationships/vmlDrawing" Target="../drawings/vmlDrawing16.vml"/><Relationship Id="rId4" Type="http://schemas.openxmlformats.org/officeDocument/2006/relationships/slideLayout" Target="../slideLayouts/slideLayout3.xml"/><Relationship Id="rId3" Type="http://schemas.openxmlformats.org/officeDocument/2006/relationships/image" Target="../media/image5.png"/><Relationship Id="rId2" Type="http://schemas.openxmlformats.org/officeDocument/2006/relationships/oleObject" Target="../embeddings/oleObject16.bin"/><Relationship Id="rId1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2.xml"/><Relationship Id="rId5" Type="http://schemas.openxmlformats.org/officeDocument/2006/relationships/vmlDrawing" Target="../drawings/vmlDrawing2.vml"/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5.png"/><Relationship Id="rId2" Type="http://schemas.openxmlformats.org/officeDocument/2006/relationships/oleObject" Target="../embeddings/oleObject2.bin"/><Relationship Id="rId1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3.xml"/><Relationship Id="rId5" Type="http://schemas.openxmlformats.org/officeDocument/2006/relationships/vmlDrawing" Target="../drawings/vmlDrawing3.vml"/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oleObject" Target="../embeddings/oleObject3.bin"/></Relationships>
</file>

<file path=ppt/slides/_rels/slide4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4.xml"/><Relationship Id="rId5" Type="http://schemas.openxmlformats.org/officeDocument/2006/relationships/vmlDrawing" Target="../drawings/vmlDrawing4.vml"/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oleObject" Target="../embeddings/oleObject4.bin"/></Relationships>
</file>

<file path=ppt/slides/_rels/slide5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5.xml"/><Relationship Id="rId6" Type="http://schemas.openxmlformats.org/officeDocument/2006/relationships/vmlDrawing" Target="../drawings/vmlDrawing5.vml"/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6.png"/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oleObject" Target="../embeddings/oleObject5.bin"/></Relationships>
</file>

<file path=ppt/slides/_rels/slide6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6.xml"/><Relationship Id="rId6" Type="http://schemas.openxmlformats.org/officeDocument/2006/relationships/vmlDrawing" Target="../drawings/vmlDrawing6.vml"/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7.png"/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oleObject" Target="../embeddings/oleObject6.bin"/></Relationships>
</file>

<file path=ppt/slides/_rels/slide7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7.xml"/><Relationship Id="rId5" Type="http://schemas.openxmlformats.org/officeDocument/2006/relationships/vmlDrawing" Target="../drawings/vmlDrawing7.vml"/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oleObject" Target="../embeddings/oleObject7.bin"/></Relationships>
</file>

<file path=ppt/slides/_rels/slide8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8.xml"/><Relationship Id="rId6" Type="http://schemas.openxmlformats.org/officeDocument/2006/relationships/vmlDrawing" Target="../drawings/vmlDrawing8.vml"/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8.png"/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oleObject" Target="../embeddings/oleObject8.bin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9.xml"/><Relationship Id="rId7" Type="http://schemas.openxmlformats.org/officeDocument/2006/relationships/vmlDrawing" Target="../drawings/vmlDrawing9.vml"/><Relationship Id="rId6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oleObject" Target="../embeddings/oleObject9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1"/>
          <p:cNvSpPr txBox="1"/>
          <p:nvPr>
            <p:ph type="ctrTitle"/>
          </p:nvPr>
        </p:nvSpPr>
        <p:spPr>
          <a:xfrm>
            <a:off x="2173605" y="222250"/>
            <a:ext cx="6970395" cy="13741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750D"/>
              </a:buClr>
              <a:buSzPts val="5400"/>
              <a:buFont typeface="Bebas Neue" panose="020B0606020202050201"/>
              <a:buNone/>
            </a:pPr>
            <a:r>
              <a:rPr lang="en-US" sz="5400" b="1"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rPr>
              <a:t>CLOUD COMPUTING &amp; SECURITY   (BIS613D) </a:t>
            </a:r>
            <a:endParaRPr sz="2800"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95" name="Google Shape;95;p1"/>
          <p:cNvSpPr txBox="1"/>
          <p:nvPr>
            <p:ph type="subTitle" idx="1"/>
          </p:nvPr>
        </p:nvSpPr>
        <p:spPr>
          <a:xfrm>
            <a:off x="4266565" y="4958080"/>
            <a:ext cx="4428490" cy="15246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24600"/>
              </a:buClr>
              <a:buSzPts val="2800"/>
              <a:buNone/>
            </a:pPr>
            <a:r>
              <a:rPr lang="en-US" b="1"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Dr. Srividya R</a:t>
            </a:r>
            <a:endParaRPr b="1"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  <a:p>
            <a:pPr marL="0" lvl="0" indent="0" algn="r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324600"/>
              </a:buClr>
              <a:buSzPts val="2400"/>
              <a:buNone/>
            </a:pPr>
            <a:r>
              <a:rPr lang="en-US" sz="2400"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Assoc. Professor, ISE Dept.</a:t>
            </a:r>
            <a:endParaRPr sz="2400"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pic>
        <p:nvPicPr>
          <p:cNvPr id="96" name="Google Shape;96;p1"/>
          <p:cNvPicPr preferRelativeResize="0"/>
          <p:nvPr/>
        </p:nvPicPr>
        <p:blipFill rotWithShape="1">
          <a:blip r:embed="rId1"/>
          <a:srcRect/>
          <a:stretch>
            <a:fillRect/>
          </a:stretch>
        </p:blipFill>
        <p:spPr>
          <a:xfrm>
            <a:off x="-8890" y="0"/>
            <a:ext cx="1055370" cy="703580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97" name="Google Shape;97;p1"/>
          <p:cNvGraphicFramePr/>
          <p:nvPr/>
        </p:nvGraphicFramePr>
        <p:xfrm>
          <a:off x="-8890" y="6039485"/>
          <a:ext cx="971550" cy="81851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" name="" r:id="rId2" imgW="10372725" imgH="8743950" progId="Paint.Picture">
                  <p:embed/>
                </p:oleObj>
              </mc:Choice>
              <mc:Fallback>
                <p:oleObj name="" r:id="rId2" imgW="10372725" imgH="8743950" progId="Paint.Picture">
                  <p:embed/>
                  <p:pic>
                    <p:nvPicPr>
                      <p:cNvPr id="0" name="Google Shape;97;p1"/>
                      <p:cNvPicPr preferRelativeResize="0"/>
                      <p:nvPr/>
                    </p:nvPicPr>
                    <p:blipFill rotWithShape="1">
                      <a:blip r:embed="rId3"/>
                      <a:srcRect/>
                      <a:stretch>
                        <a:fillRect/>
                      </a:stretch>
                    </p:blipFill>
                    <p:spPr>
                      <a:xfrm>
                        <a:off x="-8890" y="6039485"/>
                        <a:ext cx="971550" cy="81851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98" name="Google Shape;98;p1"/>
          <p:cNvSpPr txBox="1"/>
          <p:nvPr/>
        </p:nvSpPr>
        <p:spPr>
          <a:xfrm>
            <a:off x="2551824" y="2086600"/>
            <a:ext cx="6521100" cy="176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 panose="020B0604020202020204"/>
              <a:buNone/>
            </a:pPr>
            <a:r>
              <a:rPr lang="en-US" sz="2800" b="1" i="0" u="none" strike="noStrike" cap="none">
                <a:solidFill>
                  <a:srgbClr val="92D050"/>
                </a:solidFill>
                <a:latin typeface="Cambria" panose="02040503050406030204"/>
                <a:ea typeface="Cambria" panose="02040503050406030204"/>
                <a:cs typeface="Cambria" panose="02040503050406030204"/>
                <a:sym typeface="Cambria" panose="02040503050406030204"/>
              </a:rPr>
              <a:t>MODULE 4</a:t>
            </a:r>
            <a:endParaRPr sz="2800" b="1" i="0" u="none" strike="noStrike" cap="none">
              <a:solidFill>
                <a:srgbClr val="92D050"/>
              </a:solidFill>
              <a:latin typeface="Cambria" panose="02040503050406030204"/>
              <a:ea typeface="Cambria" panose="02040503050406030204"/>
              <a:cs typeface="Cambria" panose="02040503050406030204"/>
              <a:sym typeface="Cambria" panose="02040503050406030204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 panose="020B0604020202020204"/>
              <a:buNone/>
            </a:pPr>
            <a:endParaRPr sz="2800" b="1" i="0" u="none" strike="noStrike" cap="none">
              <a:solidFill>
                <a:srgbClr val="92D050"/>
              </a:solidFill>
              <a:latin typeface="Cambria" panose="02040503050406030204"/>
              <a:ea typeface="Cambria" panose="02040503050406030204"/>
              <a:cs typeface="Cambria" panose="02040503050406030204"/>
              <a:sym typeface="Cambria" panose="02040503050406030204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 panose="020B0604020202020204"/>
              <a:buNone/>
            </a:pPr>
            <a:r>
              <a:rPr lang="en-US" sz="2800" b="1" i="0" u="none" strike="noStrike" cap="none">
                <a:solidFill>
                  <a:srgbClr val="FF750D"/>
                </a:solidFill>
                <a:latin typeface="Cambria" panose="02040503050406030204"/>
                <a:ea typeface="Cambria" panose="02040503050406030204"/>
                <a:cs typeface="Cambria" panose="02040503050406030204"/>
                <a:sym typeface="Cambria" panose="02040503050406030204"/>
              </a:rPr>
              <a:t>Cloud Security and Trust Management</a:t>
            </a:r>
            <a:endParaRPr lang="en-US" sz="2800" b="1" i="0" u="none" strike="noStrike" cap="none">
              <a:solidFill>
                <a:srgbClr val="FF750D"/>
              </a:solidFill>
              <a:latin typeface="Cambria" panose="02040503050406030204"/>
              <a:ea typeface="Cambria" panose="02040503050406030204"/>
              <a:cs typeface="Cambria" panose="02040503050406030204"/>
              <a:sym typeface="Cambria" panose="02040503050406030204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421" name="Shape 4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2" name="Google Shape;422;p36"/>
          <p:cNvSpPr txBox="1"/>
          <p:nvPr>
            <p:ph type="title"/>
          </p:nvPr>
        </p:nvSpPr>
        <p:spPr>
          <a:xfrm>
            <a:off x="698500" y="96520"/>
            <a:ext cx="7473950" cy="7632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750D"/>
              </a:buClr>
              <a:buSzPts val="3200"/>
              <a:buFont typeface="Arial" panose="020B0604020202020204"/>
              <a:buNone/>
            </a:pPr>
            <a:r>
              <a:rPr lang="en-US" altLang="en-US" sz="3200" b="1"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 Man-in-the-Middle Attacks</a:t>
            </a:r>
            <a:endParaRPr lang="en-US" altLang="en-US" sz="3200" b="1"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423" name="Google Shape;423;p36"/>
          <p:cNvSpPr txBox="1"/>
          <p:nvPr>
            <p:ph type="body" idx="1"/>
          </p:nvPr>
        </p:nvSpPr>
        <p:spPr>
          <a:xfrm>
            <a:off x="250825" y="953135"/>
            <a:ext cx="8733155" cy="57410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42900" lvl="0" indent="-3429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24600"/>
              </a:buClr>
              <a:buSzPts val="1800"/>
              <a:buFont typeface="Wingdings" panose="05000000000000000000" charset="0"/>
              <a:buChar char="Ø"/>
            </a:pPr>
            <a:r>
              <a:rPr lang="en-US" sz="1700">
                <a:latin typeface="Cambria" panose="02040503050406030204" charset="0"/>
                <a:ea typeface="Arial" panose="020B0604020202020204"/>
                <a:cs typeface="Cambria" panose="02040503050406030204" charset="0"/>
                <a:sym typeface="Arial" panose="020B0604020202020204"/>
              </a:rPr>
              <a:t>Figure shows </a:t>
            </a:r>
            <a:r>
              <a:rPr lang="en-US" sz="1700">
                <a:solidFill>
                  <a:schemeClr val="accent6">
                    <a:lumMod val="75000"/>
                  </a:schemeClr>
                </a:solidFill>
                <a:latin typeface="Cambria" panose="02040503050406030204" charset="0"/>
                <a:ea typeface="Arial" panose="020B0604020202020204"/>
                <a:cs typeface="Cambria" panose="02040503050406030204" charset="0"/>
                <a:sym typeface="Arial" panose="020B0604020202020204"/>
              </a:rPr>
              <a:t>VM migration</a:t>
            </a:r>
            <a:r>
              <a:rPr lang="en-US" sz="1700">
                <a:latin typeface="Cambria" panose="02040503050406030204" charset="0"/>
                <a:ea typeface="Arial" panose="020B0604020202020204"/>
                <a:cs typeface="Cambria" panose="02040503050406030204" charset="0"/>
                <a:sym typeface="Arial" panose="020B0604020202020204"/>
              </a:rPr>
              <a:t> from host machine</a:t>
            </a:r>
            <a:r>
              <a:rPr lang="en-US" sz="1700">
                <a:solidFill>
                  <a:schemeClr val="accent6">
                    <a:lumMod val="75000"/>
                  </a:schemeClr>
                </a:solidFill>
                <a:latin typeface="Cambria" panose="02040503050406030204" charset="0"/>
                <a:ea typeface="Arial" panose="020B0604020202020204"/>
                <a:cs typeface="Cambria" panose="02040503050406030204" charset="0"/>
                <a:sym typeface="Arial" panose="020B0604020202020204"/>
              </a:rPr>
              <a:t> VMM A </a:t>
            </a:r>
            <a:r>
              <a:rPr lang="en-US" sz="1700">
                <a:latin typeface="Cambria" panose="02040503050406030204" charset="0"/>
                <a:ea typeface="Arial" panose="020B0604020202020204"/>
                <a:cs typeface="Cambria" panose="02040503050406030204" charset="0"/>
                <a:sym typeface="Arial" panose="020B0604020202020204"/>
              </a:rPr>
              <a:t>to host machine </a:t>
            </a:r>
            <a:r>
              <a:rPr lang="en-US" sz="1700">
                <a:solidFill>
                  <a:schemeClr val="accent6">
                    <a:lumMod val="75000"/>
                  </a:schemeClr>
                </a:solidFill>
                <a:latin typeface="Cambria" panose="02040503050406030204" charset="0"/>
                <a:ea typeface="Arial" panose="020B0604020202020204"/>
                <a:cs typeface="Cambria" panose="02040503050406030204" charset="0"/>
                <a:sym typeface="Arial" panose="020B0604020202020204"/>
              </a:rPr>
              <a:t>VMM B</a:t>
            </a:r>
            <a:r>
              <a:rPr lang="en-US" sz="1700">
                <a:latin typeface="Cambria" panose="02040503050406030204" charset="0"/>
                <a:ea typeface="Arial" panose="020B0604020202020204"/>
                <a:cs typeface="Cambria" panose="02040503050406030204" charset="0"/>
                <a:sym typeface="Arial" panose="020B0604020202020204"/>
              </a:rPr>
              <a:t>, via a security vulnerable network. </a:t>
            </a:r>
            <a:endParaRPr lang="en-US" sz="1700">
              <a:latin typeface="Cambria" panose="02040503050406030204" charset="0"/>
              <a:ea typeface="Arial" panose="020B0604020202020204"/>
              <a:cs typeface="Cambria" panose="02040503050406030204" charset="0"/>
              <a:sym typeface="Arial" panose="020B0604020202020204"/>
            </a:endParaRPr>
          </a:p>
          <a:p>
            <a:pPr marL="342900" lvl="0" indent="-3429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24600"/>
              </a:buClr>
              <a:buSzPts val="1800"/>
              <a:buFont typeface="Wingdings" panose="05000000000000000000" charset="0"/>
              <a:buChar char="Ø"/>
            </a:pPr>
            <a:r>
              <a:rPr lang="en-US" sz="1700">
                <a:latin typeface="Cambria" panose="02040503050406030204" charset="0"/>
                <a:ea typeface="Arial" panose="020B0604020202020204"/>
                <a:cs typeface="Cambria" panose="02040503050406030204" charset="0"/>
                <a:sym typeface="Arial" panose="020B0604020202020204"/>
              </a:rPr>
              <a:t>In a </a:t>
            </a:r>
            <a:r>
              <a:rPr lang="en-US" sz="1700" b="1">
                <a:latin typeface="Cambria" panose="02040503050406030204" charset="0"/>
                <a:ea typeface="Arial" panose="020B0604020202020204"/>
                <a:cs typeface="Cambria" panose="02040503050406030204" charset="0"/>
                <a:sym typeface="Arial" panose="020B0604020202020204"/>
              </a:rPr>
              <a:t>man-in-the-middle attack</a:t>
            </a:r>
            <a:r>
              <a:rPr lang="en-US" sz="1700">
                <a:latin typeface="Cambria" panose="02040503050406030204" charset="0"/>
                <a:ea typeface="Arial" panose="020B0604020202020204"/>
                <a:cs typeface="Cambria" panose="02040503050406030204" charset="0"/>
                <a:sym typeface="Arial" panose="020B0604020202020204"/>
              </a:rPr>
              <a:t>, attacker can </a:t>
            </a:r>
            <a:r>
              <a:rPr lang="en-US" sz="1700" b="1">
                <a:latin typeface="Cambria" panose="02040503050406030204" charset="0"/>
                <a:ea typeface="Arial" panose="020B0604020202020204"/>
                <a:cs typeface="Cambria" panose="02040503050406030204" charset="0"/>
                <a:sym typeface="Arial" panose="020B0604020202020204"/>
              </a:rPr>
              <a:t>view</a:t>
            </a:r>
            <a:r>
              <a:rPr lang="en-US" sz="1700">
                <a:latin typeface="Cambria" panose="02040503050406030204" charset="0"/>
                <a:ea typeface="Arial" panose="020B0604020202020204"/>
                <a:cs typeface="Cambria" panose="02040503050406030204" charset="0"/>
                <a:sym typeface="Arial" panose="020B0604020202020204"/>
              </a:rPr>
              <a:t> VM contents, </a:t>
            </a:r>
            <a:r>
              <a:rPr lang="en-US" sz="1700" b="1">
                <a:latin typeface="Cambria" panose="02040503050406030204" charset="0"/>
                <a:ea typeface="Arial" panose="020B0604020202020204"/>
                <a:cs typeface="Cambria" panose="02040503050406030204" charset="0"/>
                <a:sym typeface="Arial" panose="020B0604020202020204"/>
              </a:rPr>
              <a:t>steal</a:t>
            </a:r>
            <a:r>
              <a:rPr lang="en-US" sz="1700">
                <a:latin typeface="Cambria" panose="02040503050406030204" charset="0"/>
                <a:ea typeface="Arial" panose="020B0604020202020204"/>
                <a:cs typeface="Cambria" panose="02040503050406030204" charset="0"/>
                <a:sym typeface="Arial" panose="020B0604020202020204"/>
              </a:rPr>
              <a:t> sensitive data, or even </a:t>
            </a:r>
            <a:r>
              <a:rPr lang="en-US" sz="1700" b="1">
                <a:latin typeface="Cambria" panose="02040503050406030204" charset="0"/>
                <a:ea typeface="Arial" panose="020B0604020202020204"/>
                <a:cs typeface="Cambria" panose="02040503050406030204" charset="0"/>
                <a:sym typeface="Arial" panose="020B0604020202020204"/>
              </a:rPr>
              <a:t>modify</a:t>
            </a:r>
            <a:r>
              <a:rPr lang="en-US" sz="1700">
                <a:latin typeface="Cambria" panose="02040503050406030204" charset="0"/>
                <a:ea typeface="Arial" panose="020B0604020202020204"/>
                <a:cs typeface="Cambria" panose="02040503050406030204" charset="0"/>
                <a:sym typeface="Arial" panose="020B0604020202020204"/>
              </a:rPr>
              <a:t> VM-specific contents including OS and application states. </a:t>
            </a:r>
            <a:endParaRPr lang="en-US" sz="1700">
              <a:latin typeface="Cambria" panose="02040503050406030204" charset="0"/>
              <a:ea typeface="Arial" panose="020B0604020202020204"/>
              <a:cs typeface="Cambria" panose="02040503050406030204" charset="0"/>
              <a:sym typeface="Arial" panose="020B0604020202020204"/>
            </a:endParaRPr>
          </a:p>
          <a:p>
            <a:pPr marL="342900" lvl="0" indent="-3429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24600"/>
              </a:buClr>
              <a:buSzPts val="1800"/>
              <a:buFont typeface="Wingdings" panose="05000000000000000000" charset="0"/>
              <a:buChar char="Ø"/>
            </a:pPr>
            <a:endParaRPr lang="en-US" sz="1700">
              <a:latin typeface="Cambria" panose="02040503050406030204" charset="0"/>
              <a:ea typeface="Arial" panose="020B0604020202020204"/>
              <a:cs typeface="Cambria" panose="02040503050406030204" charset="0"/>
              <a:sym typeface="Arial" panose="020B0604020202020204"/>
            </a:endParaRPr>
          </a:p>
          <a:p>
            <a:pPr marL="342900" lvl="0" indent="-3429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24600"/>
              </a:buClr>
              <a:buSzPts val="1800"/>
              <a:buFont typeface="Wingdings" panose="05000000000000000000" charset="0"/>
              <a:buChar char="Ø"/>
            </a:pPr>
            <a:r>
              <a:rPr lang="en-US" sz="1700">
                <a:latin typeface="Cambria" panose="02040503050406030204" charset="0"/>
                <a:ea typeface="Arial" panose="020B0604020202020204"/>
                <a:cs typeface="Cambria" panose="02040503050406030204" charset="0"/>
                <a:sym typeface="Arial" panose="020B0604020202020204"/>
              </a:rPr>
              <a:t>An attacker can launch an </a:t>
            </a:r>
            <a:r>
              <a:rPr lang="en-US" sz="1700" b="1">
                <a:latin typeface="Cambria" panose="02040503050406030204" charset="0"/>
                <a:ea typeface="Arial" panose="020B0604020202020204"/>
                <a:cs typeface="Cambria" panose="02040503050406030204" charset="0"/>
                <a:sym typeface="Arial" panose="020B0604020202020204"/>
              </a:rPr>
              <a:t>active attack</a:t>
            </a:r>
            <a:r>
              <a:rPr lang="en-US" sz="1700">
                <a:latin typeface="Cambria" panose="02040503050406030204" charset="0"/>
                <a:ea typeface="Arial" panose="020B0604020202020204"/>
                <a:cs typeface="Cambria" panose="02040503050406030204" charset="0"/>
                <a:sym typeface="Arial" panose="020B0604020202020204"/>
              </a:rPr>
              <a:t> </a:t>
            </a:r>
            <a:r>
              <a:rPr lang="en-US" sz="1700" b="1">
                <a:latin typeface="Cambria" panose="02040503050406030204" charset="0"/>
                <a:ea typeface="Arial" panose="020B0604020202020204"/>
                <a:cs typeface="Cambria" panose="02040503050406030204" charset="0"/>
                <a:sym typeface="Arial" panose="020B0604020202020204"/>
              </a:rPr>
              <a:t>to insert </a:t>
            </a:r>
            <a:r>
              <a:rPr lang="en-US" sz="1700">
                <a:latin typeface="Cambria" panose="02040503050406030204" charset="0"/>
                <a:ea typeface="Arial" panose="020B0604020202020204"/>
                <a:cs typeface="Cambria" panose="02040503050406030204" charset="0"/>
                <a:sym typeface="Arial" panose="020B0604020202020204"/>
              </a:rPr>
              <a:t>a VM-based</a:t>
            </a:r>
            <a:r>
              <a:rPr lang="en-US" sz="1700" b="1">
                <a:latin typeface="Cambria" panose="02040503050406030204" charset="0"/>
                <a:ea typeface="Arial" panose="020B0604020202020204"/>
                <a:cs typeface="Cambria" panose="02040503050406030204" charset="0"/>
                <a:sym typeface="Arial" panose="020B0604020202020204"/>
              </a:rPr>
              <a:t> rootkit</a:t>
            </a:r>
            <a:r>
              <a:rPr lang="en-US" sz="1700">
                <a:latin typeface="Cambria" panose="02040503050406030204" charset="0"/>
                <a:ea typeface="Arial" panose="020B0604020202020204"/>
                <a:cs typeface="Cambria" panose="02040503050406030204" charset="0"/>
                <a:sym typeface="Arial" panose="020B0604020202020204"/>
              </a:rPr>
              <a:t> into the migrating VM, which can </a:t>
            </a:r>
            <a:r>
              <a:rPr lang="en-US" sz="1700" b="1">
                <a:solidFill>
                  <a:schemeClr val="accent6">
                    <a:lumMod val="75000"/>
                  </a:schemeClr>
                </a:solidFill>
                <a:latin typeface="Cambria" panose="02040503050406030204" charset="0"/>
                <a:ea typeface="Arial" panose="020B0604020202020204"/>
                <a:cs typeface="Cambria" panose="02040503050406030204" charset="0"/>
                <a:sym typeface="Arial" panose="020B0604020202020204"/>
              </a:rPr>
              <a:t>subvert </a:t>
            </a:r>
            <a:r>
              <a:rPr lang="en-US" sz="1700">
                <a:latin typeface="Cambria" panose="02040503050406030204" charset="0"/>
                <a:ea typeface="Arial" panose="020B0604020202020204"/>
                <a:cs typeface="Cambria" panose="02040503050406030204" charset="0"/>
                <a:sym typeface="Arial" panose="020B0604020202020204"/>
              </a:rPr>
              <a:t>the entire operation without the knowledge of  guest OS &amp; embedded application.</a:t>
            </a:r>
            <a:endParaRPr lang="en-US" sz="1700">
              <a:latin typeface="Cambria" panose="02040503050406030204" charset="0"/>
              <a:ea typeface="Arial" panose="020B0604020202020204"/>
              <a:cs typeface="Cambria" panose="02040503050406030204" charset="0"/>
              <a:sym typeface="Arial" panose="020B0604020202020204"/>
            </a:endParaRPr>
          </a:p>
        </p:txBody>
      </p:sp>
      <p:graphicFrame>
        <p:nvGraphicFramePr>
          <p:cNvPr id="424" name="Google Shape;424;p36"/>
          <p:cNvGraphicFramePr/>
          <p:nvPr/>
        </p:nvGraphicFramePr>
        <p:xfrm>
          <a:off x="8172450" y="6350"/>
          <a:ext cx="971550" cy="81851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" name="" r:id="rId1" imgW="10372725" imgH="8743950" progId="Paint.Picture">
                  <p:embed/>
                </p:oleObj>
              </mc:Choice>
              <mc:Fallback>
                <p:oleObj name="" r:id="rId1" imgW="10372725" imgH="8743950" progId="Paint.Picture">
                  <p:embed/>
                  <p:pic>
                    <p:nvPicPr>
                      <p:cNvPr id="0" name="Google Shape;424;p36"/>
                      <p:cNvPicPr preferRelativeResize="0"/>
                      <p:nvPr/>
                    </p:nvPicPr>
                    <p:blipFill rotWithShape="1">
                      <a:blip r:embed="rId2"/>
                      <a:srcRect/>
                      <a:stretch>
                        <a:fillRect/>
                      </a:stretch>
                    </p:blipFill>
                    <p:spPr>
                      <a:xfrm>
                        <a:off x="8172450" y="6350"/>
                        <a:ext cx="971550" cy="81851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425" name="Google Shape;425;p36"/>
          <p:cNvPicPr preferRelativeResize="0"/>
          <p:nvPr/>
        </p:nvPicPr>
        <p:blipFill rotWithShape="1">
          <a:blip r:embed="rId3"/>
          <a:srcRect/>
          <a:stretch>
            <a:fillRect/>
          </a:stretch>
        </p:blipFill>
        <p:spPr>
          <a:xfrm>
            <a:off x="0" y="6350"/>
            <a:ext cx="897890" cy="853440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76220" y="3429635"/>
            <a:ext cx="6207760" cy="2957195"/>
          </a:xfrm>
          <a:prstGeom prst="rect">
            <a:avLst/>
          </a:prstGeom>
        </p:spPr>
      </p:pic>
      <p:sp>
        <p:nvSpPr>
          <p:cNvPr id="3" name="Text Box 2"/>
          <p:cNvSpPr txBox="1"/>
          <p:nvPr/>
        </p:nvSpPr>
        <p:spPr>
          <a:xfrm>
            <a:off x="3289300" y="6305550"/>
            <a:ext cx="576961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GB" altLang="en-US" sz="1200" b="1">
                <a:latin typeface="Cambria" panose="02040503050406030204" charset="0"/>
                <a:cs typeface="Cambria" panose="02040503050406030204" charset="0"/>
              </a:rPr>
              <a:t>A VM migrating from host A to host B through a vulnerable network threatened by a man-in-the-middle attack</a:t>
            </a:r>
            <a:r>
              <a:rPr lang="en-US" altLang="en-GB" sz="1200" b="1">
                <a:latin typeface="Cambria" panose="02040503050406030204" charset="0"/>
                <a:cs typeface="Cambria" panose="02040503050406030204" charset="0"/>
              </a:rPr>
              <a:t> </a:t>
            </a:r>
            <a:r>
              <a:rPr lang="en-GB" altLang="en-US" sz="1200" b="1">
                <a:latin typeface="Cambria" panose="02040503050406030204" charset="0"/>
                <a:cs typeface="Cambria" panose="02040503050406030204" charset="0"/>
              </a:rPr>
              <a:t>to modify the VM</a:t>
            </a:r>
            <a:r>
              <a:rPr lang="en-US" altLang="en-GB" sz="1200" b="1">
                <a:latin typeface="Cambria" panose="02040503050406030204" charset="0"/>
                <a:cs typeface="Cambria" panose="02040503050406030204" charset="0"/>
              </a:rPr>
              <a:t> template and OS state</a:t>
            </a:r>
            <a:endParaRPr lang="en-US" altLang="en-GB" sz="1200" b="1">
              <a:latin typeface="Cambria" panose="02040503050406030204" charset="0"/>
              <a:cs typeface="Cambria" panose="02040503050406030204" charset="0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421" name="Shape 4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2" name="Google Shape;422;p36"/>
          <p:cNvSpPr txBox="1"/>
          <p:nvPr>
            <p:ph type="title"/>
          </p:nvPr>
        </p:nvSpPr>
        <p:spPr>
          <a:xfrm>
            <a:off x="698500" y="96520"/>
            <a:ext cx="7473950" cy="7632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750D"/>
              </a:buClr>
              <a:buSzPts val="3200"/>
              <a:buFont typeface="Arial" panose="020B0604020202020204"/>
              <a:buNone/>
            </a:pPr>
            <a:r>
              <a:rPr lang="en-US" altLang="en-US" sz="3200" b="1"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Data Coloring and Cloud Watermarking</a:t>
            </a:r>
            <a:endParaRPr lang="en-US" altLang="en-US" sz="3200" b="1"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423" name="Google Shape;423;p36"/>
          <p:cNvSpPr txBox="1"/>
          <p:nvPr>
            <p:ph type="body" idx="1"/>
          </p:nvPr>
        </p:nvSpPr>
        <p:spPr>
          <a:xfrm>
            <a:off x="250825" y="953135"/>
            <a:ext cx="8733155" cy="57410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42900" lvl="0" indent="-3429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24600"/>
              </a:buClr>
              <a:buSzPts val="1800"/>
              <a:buFont typeface="Wingdings" panose="05000000000000000000" charset="0"/>
              <a:buChar char="Ø"/>
            </a:pPr>
            <a:r>
              <a:rPr lang="en-US" sz="1700">
                <a:latin typeface="Cambria" panose="02040503050406030204" charset="0"/>
                <a:ea typeface="Arial" panose="020B0604020202020204"/>
                <a:cs typeface="Cambria" panose="02040503050406030204" charset="0"/>
                <a:sym typeface="Arial" panose="020B0604020202020204"/>
              </a:rPr>
              <a:t>With shared data, privacy, security, &amp; copyright information could be compromised.</a:t>
            </a:r>
            <a:endParaRPr lang="en-US" sz="1700">
              <a:latin typeface="Cambria" panose="02040503050406030204" charset="0"/>
              <a:ea typeface="Arial" panose="020B0604020202020204"/>
              <a:cs typeface="Cambria" panose="02040503050406030204" charset="0"/>
              <a:sym typeface="Arial" panose="020B0604020202020204"/>
            </a:endParaRPr>
          </a:p>
          <a:p>
            <a:pPr marL="342900" lvl="0" indent="-3429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24600"/>
              </a:buClr>
              <a:buSzPts val="1800"/>
              <a:buFont typeface="Wingdings" panose="05000000000000000000" charset="0"/>
              <a:buChar char="Ø"/>
            </a:pPr>
            <a:r>
              <a:rPr lang="en-US" sz="1700">
                <a:latin typeface="Cambria" panose="02040503050406030204" charset="0"/>
                <a:ea typeface="Arial" panose="020B0604020202020204"/>
                <a:cs typeface="Cambria" panose="02040503050406030204" charset="0"/>
                <a:sym typeface="Arial" panose="020B0604020202020204"/>
              </a:rPr>
              <a:t>Users desire to work in a trusted software environment.</a:t>
            </a:r>
            <a:endParaRPr lang="en-US" sz="1700">
              <a:latin typeface="Cambria" panose="02040503050406030204" charset="0"/>
              <a:ea typeface="Arial" panose="020B0604020202020204"/>
              <a:cs typeface="Cambria" panose="02040503050406030204" charset="0"/>
              <a:sym typeface="Arial" panose="020B0604020202020204"/>
            </a:endParaRPr>
          </a:p>
          <a:p>
            <a:pPr marL="342900" lvl="0" indent="-3429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24600"/>
              </a:buClr>
              <a:buSzPts val="1800"/>
              <a:buFont typeface="Wingdings" panose="05000000000000000000" charset="0"/>
              <a:buChar char="Ø"/>
            </a:pPr>
            <a:r>
              <a:rPr lang="en-US" sz="1700">
                <a:latin typeface="Cambria" panose="02040503050406030204" charset="0"/>
                <a:ea typeface="Arial" panose="020B0604020202020204"/>
                <a:cs typeface="Cambria" panose="02040503050406030204" charset="0"/>
                <a:sym typeface="Arial" panose="020B0604020202020204"/>
              </a:rPr>
              <a:t>As shown in Figure the </a:t>
            </a:r>
            <a:r>
              <a:rPr lang="en-US" sz="1700" b="1">
                <a:solidFill>
                  <a:schemeClr val="accent6">
                    <a:lumMod val="75000"/>
                  </a:schemeClr>
                </a:solidFill>
                <a:latin typeface="Cambria" panose="02040503050406030204" charset="0"/>
                <a:ea typeface="Arial" panose="020B0604020202020204"/>
                <a:cs typeface="Cambria" panose="02040503050406030204" charset="0"/>
                <a:sym typeface="Arial" panose="020B0604020202020204"/>
              </a:rPr>
              <a:t>system generates special colors </a:t>
            </a:r>
            <a:r>
              <a:rPr lang="en-US" sz="1700">
                <a:latin typeface="Cambria" panose="02040503050406030204" charset="0"/>
                <a:ea typeface="Arial" panose="020B0604020202020204"/>
                <a:cs typeface="Cambria" panose="02040503050406030204" charset="0"/>
                <a:sym typeface="Arial" panose="020B0604020202020204"/>
              </a:rPr>
              <a:t>for </a:t>
            </a:r>
            <a:r>
              <a:rPr lang="en-US" sz="1700" b="1">
                <a:latin typeface="Cambria" panose="02040503050406030204" charset="0"/>
                <a:ea typeface="Arial" panose="020B0604020202020204"/>
                <a:cs typeface="Cambria" panose="02040503050406030204" charset="0"/>
                <a:sym typeface="Arial" panose="020B0604020202020204"/>
              </a:rPr>
              <a:t>each data object</a:t>
            </a:r>
            <a:r>
              <a:rPr lang="en-US" sz="1700">
                <a:latin typeface="Cambria" panose="02040503050406030204" charset="0"/>
                <a:ea typeface="Arial" panose="020B0604020202020204"/>
                <a:cs typeface="Cambria" panose="02040503050406030204" charset="0"/>
                <a:sym typeface="Arial" panose="020B0604020202020204"/>
              </a:rPr>
              <a:t>. </a:t>
            </a:r>
            <a:endParaRPr lang="en-US" sz="1700">
              <a:latin typeface="Cambria" panose="02040503050406030204" charset="0"/>
              <a:ea typeface="Arial" panose="020B0604020202020204"/>
              <a:cs typeface="Cambria" panose="02040503050406030204" charset="0"/>
              <a:sym typeface="Arial" panose="020B0604020202020204"/>
            </a:endParaRPr>
          </a:p>
          <a:p>
            <a:pPr marL="342900" lvl="0" indent="-3429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24600"/>
              </a:buClr>
              <a:buSzPts val="1800"/>
              <a:buFont typeface="Wingdings" panose="05000000000000000000" charset="0"/>
              <a:buChar char="Ø"/>
            </a:pPr>
            <a:r>
              <a:rPr lang="en-US" sz="1700">
                <a:latin typeface="Cambria" panose="02040503050406030204" charset="0"/>
                <a:ea typeface="Arial" panose="020B0604020202020204"/>
                <a:cs typeface="Cambria" panose="02040503050406030204" charset="0"/>
                <a:sym typeface="Arial" panose="020B0604020202020204"/>
              </a:rPr>
              <a:t>Data coloring means: </a:t>
            </a:r>
            <a:r>
              <a:rPr lang="en-US" sz="1700" i="1">
                <a:solidFill>
                  <a:srgbClr val="00B050"/>
                </a:solidFill>
                <a:latin typeface="Cambria" panose="02040503050406030204" charset="0"/>
                <a:ea typeface="Arial" panose="020B0604020202020204"/>
                <a:cs typeface="Cambria" panose="02040503050406030204" charset="0"/>
                <a:sym typeface="Arial" panose="020B0604020202020204"/>
              </a:rPr>
              <a:t>labeling each data object by a unique color</a:t>
            </a:r>
            <a:r>
              <a:rPr lang="en-US" sz="1700">
                <a:latin typeface="Cambria" panose="02040503050406030204" charset="0"/>
                <a:ea typeface="Arial" panose="020B0604020202020204"/>
                <a:cs typeface="Cambria" panose="02040503050406030204" charset="0"/>
                <a:sym typeface="Arial" panose="020B0604020202020204"/>
              </a:rPr>
              <a:t>. </a:t>
            </a:r>
            <a:endParaRPr lang="en-US" sz="1700">
              <a:latin typeface="Cambria" panose="02040503050406030204" charset="0"/>
              <a:ea typeface="Arial" panose="020B0604020202020204"/>
              <a:cs typeface="Cambria" panose="02040503050406030204" charset="0"/>
              <a:sym typeface="Arial" panose="020B0604020202020204"/>
            </a:endParaRPr>
          </a:p>
          <a:p>
            <a:pPr marL="342900" lvl="0" indent="-3429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24600"/>
              </a:buClr>
              <a:buSzPts val="1800"/>
              <a:buFont typeface="Wingdings" panose="05000000000000000000" charset="0"/>
              <a:buChar char="Ø"/>
            </a:pPr>
            <a:r>
              <a:rPr lang="en-US" sz="1700">
                <a:latin typeface="Cambria" panose="02040503050406030204" charset="0"/>
                <a:ea typeface="Arial" panose="020B0604020202020204"/>
                <a:cs typeface="Cambria" panose="02040503050406030204" charset="0"/>
                <a:sym typeface="Arial" panose="020B0604020202020204"/>
              </a:rPr>
              <a:t>Differently colored data objects are thus distinguishable. </a:t>
            </a:r>
            <a:endParaRPr lang="en-US" sz="1700">
              <a:latin typeface="Cambria" panose="02040503050406030204" charset="0"/>
              <a:ea typeface="Arial" panose="020B0604020202020204"/>
              <a:cs typeface="Cambria" panose="02040503050406030204" charset="0"/>
              <a:sym typeface="Arial" panose="020B0604020202020204"/>
            </a:endParaRPr>
          </a:p>
          <a:p>
            <a:pPr marL="342900" lvl="0" indent="-3429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24600"/>
              </a:buClr>
              <a:buSzPts val="1800"/>
              <a:buFont typeface="Wingdings" panose="05000000000000000000" charset="0"/>
              <a:buChar char="Ø"/>
            </a:pPr>
            <a:r>
              <a:rPr lang="en-US" sz="1700">
                <a:latin typeface="Cambria" panose="02040503050406030204" charset="0"/>
                <a:ea typeface="Arial" panose="020B0604020202020204"/>
                <a:cs typeface="Cambria" panose="02040503050406030204" charset="0"/>
                <a:sym typeface="Arial" panose="020B0604020202020204"/>
              </a:rPr>
              <a:t>The user identification is also colored to be matched with the data colors. </a:t>
            </a:r>
            <a:endParaRPr lang="en-US" sz="1700">
              <a:latin typeface="Cambria" panose="02040503050406030204" charset="0"/>
              <a:ea typeface="Arial" panose="020B0604020202020204"/>
              <a:cs typeface="Cambria" panose="02040503050406030204" charset="0"/>
              <a:sym typeface="Arial" panose="020B0604020202020204"/>
            </a:endParaRPr>
          </a:p>
          <a:p>
            <a:pPr marL="342900" lvl="0" indent="-3429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24600"/>
              </a:buClr>
              <a:buSzPts val="1800"/>
              <a:buFont typeface="Wingdings" panose="05000000000000000000" charset="0"/>
              <a:buChar char="Ø"/>
            </a:pPr>
            <a:r>
              <a:rPr lang="en-US" sz="1700">
                <a:latin typeface="Cambria" panose="02040503050406030204" charset="0"/>
                <a:ea typeface="Arial" panose="020B0604020202020204"/>
                <a:cs typeface="Cambria" panose="02040503050406030204" charset="0"/>
                <a:sym typeface="Arial" panose="020B0604020202020204"/>
              </a:rPr>
              <a:t>This color matching process can be applied to implement different trust management events.</a:t>
            </a:r>
            <a:endParaRPr lang="en-US" sz="1700">
              <a:latin typeface="Cambria" panose="02040503050406030204" charset="0"/>
              <a:ea typeface="Arial" panose="020B0604020202020204"/>
              <a:cs typeface="Cambria" panose="02040503050406030204" charset="0"/>
              <a:sym typeface="Arial" panose="020B0604020202020204"/>
            </a:endParaRPr>
          </a:p>
        </p:txBody>
      </p:sp>
      <p:graphicFrame>
        <p:nvGraphicFramePr>
          <p:cNvPr id="424" name="Google Shape;424;p36"/>
          <p:cNvGraphicFramePr/>
          <p:nvPr/>
        </p:nvGraphicFramePr>
        <p:xfrm>
          <a:off x="8172450" y="6350"/>
          <a:ext cx="971550" cy="81851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" name="" r:id="rId1" imgW="10372725" imgH="8743950" progId="Paint.Picture">
                  <p:embed/>
                </p:oleObj>
              </mc:Choice>
              <mc:Fallback>
                <p:oleObj name="" r:id="rId1" imgW="10372725" imgH="8743950" progId="Paint.Picture">
                  <p:embed/>
                  <p:pic>
                    <p:nvPicPr>
                      <p:cNvPr id="0" name="Google Shape;424;p36"/>
                      <p:cNvPicPr preferRelativeResize="0"/>
                      <p:nvPr/>
                    </p:nvPicPr>
                    <p:blipFill rotWithShape="1">
                      <a:blip r:embed="rId2"/>
                      <a:srcRect/>
                      <a:stretch>
                        <a:fillRect/>
                      </a:stretch>
                    </p:blipFill>
                    <p:spPr>
                      <a:xfrm>
                        <a:off x="8172450" y="6350"/>
                        <a:ext cx="971550" cy="81851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425" name="Google Shape;425;p36"/>
          <p:cNvPicPr preferRelativeResize="0"/>
          <p:nvPr/>
        </p:nvPicPr>
        <p:blipFill rotWithShape="1">
          <a:blip r:embed="rId3"/>
          <a:srcRect/>
          <a:stretch>
            <a:fillRect/>
          </a:stretch>
        </p:blipFill>
        <p:spPr>
          <a:xfrm>
            <a:off x="0" y="6350"/>
            <a:ext cx="897890" cy="853440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3080" y="3027045"/>
            <a:ext cx="7845425" cy="3354070"/>
          </a:xfrm>
          <a:prstGeom prst="rect">
            <a:avLst/>
          </a:prstGeom>
        </p:spPr>
      </p:pic>
      <p:sp>
        <p:nvSpPr>
          <p:cNvPr id="3" name="Text Box 2"/>
          <p:cNvSpPr txBox="1"/>
          <p:nvPr/>
        </p:nvSpPr>
        <p:spPr>
          <a:xfrm>
            <a:off x="233045" y="6454775"/>
            <a:ext cx="8870315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GB" altLang="en-US" sz="1200" b="1"/>
              <a:t>Data coloring with cloud watermarking for trust management at various security clearance levels in data</a:t>
            </a:r>
            <a:r>
              <a:rPr lang="en-US" altLang="en-GB" sz="1200" b="1"/>
              <a:t> </a:t>
            </a:r>
            <a:r>
              <a:rPr lang="en-GB" altLang="en-US" sz="1200" b="1"/>
              <a:t>centers.</a:t>
            </a:r>
            <a:endParaRPr lang="en-GB" altLang="en-US" sz="1200" b="1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421" name="Shape 4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2" name="Google Shape;422;p36"/>
          <p:cNvSpPr txBox="1"/>
          <p:nvPr>
            <p:ph type="title"/>
          </p:nvPr>
        </p:nvSpPr>
        <p:spPr>
          <a:xfrm>
            <a:off x="698500" y="96520"/>
            <a:ext cx="7473950" cy="7632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750D"/>
              </a:buClr>
              <a:buSzPts val="3200"/>
              <a:buFont typeface="Arial" panose="020B0604020202020204"/>
              <a:buNone/>
            </a:pPr>
            <a:r>
              <a:rPr lang="en-US" altLang="en-US" sz="3200" b="1"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 Reputation System Design Options</a:t>
            </a:r>
            <a:endParaRPr lang="en-US" altLang="en-US" sz="3200" b="1"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423" name="Google Shape;423;p36"/>
          <p:cNvSpPr txBox="1"/>
          <p:nvPr>
            <p:ph type="body" idx="1"/>
          </p:nvPr>
        </p:nvSpPr>
        <p:spPr>
          <a:xfrm>
            <a:off x="250825" y="953135"/>
            <a:ext cx="8733155" cy="57410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42900" lvl="0" indent="-3429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24600"/>
              </a:buClr>
              <a:buSzPts val="1800"/>
              <a:buFont typeface="Wingdings" panose="05000000000000000000" charset="0"/>
              <a:buChar char="Ø"/>
            </a:pPr>
            <a:r>
              <a:rPr lang="en-US" sz="1600">
                <a:latin typeface="Cambria" panose="02040503050406030204" charset="0"/>
                <a:ea typeface="Arial" panose="020B0604020202020204"/>
                <a:cs typeface="Cambria" panose="02040503050406030204" charset="0"/>
                <a:sym typeface="Arial" panose="020B0604020202020204"/>
              </a:rPr>
              <a:t>Public opinion on character (honest behavior or reliability) of an entity could be reputation of a person, an agent, a product, or a service. </a:t>
            </a:r>
            <a:endParaRPr lang="en-US" sz="1600">
              <a:latin typeface="Cambria" panose="02040503050406030204" charset="0"/>
              <a:ea typeface="Arial" panose="020B0604020202020204"/>
              <a:cs typeface="Cambria" panose="02040503050406030204" charset="0"/>
              <a:sym typeface="Arial" panose="020B0604020202020204"/>
            </a:endParaRPr>
          </a:p>
          <a:p>
            <a:pPr marL="342900" lvl="0" indent="-3429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24600"/>
              </a:buClr>
              <a:buSzPts val="1800"/>
              <a:buFont typeface="Wingdings" panose="05000000000000000000" charset="0"/>
              <a:buChar char="Ø"/>
            </a:pPr>
            <a:endParaRPr lang="en-US" sz="1600">
              <a:latin typeface="Cambria" panose="02040503050406030204" charset="0"/>
              <a:ea typeface="Arial" panose="020B0604020202020204"/>
              <a:cs typeface="Cambria" panose="02040503050406030204" charset="0"/>
              <a:sym typeface="Arial" panose="020B0604020202020204"/>
            </a:endParaRPr>
          </a:p>
          <a:p>
            <a:pPr marL="342900" lvl="0" indent="-3429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24600"/>
              </a:buClr>
              <a:buSzPts val="1800"/>
              <a:buFont typeface="Wingdings" panose="05000000000000000000" charset="0"/>
              <a:buChar char="Ø"/>
            </a:pPr>
            <a:r>
              <a:rPr lang="en-US" sz="1600">
                <a:latin typeface="Cambria" panose="02040503050406030204" charset="0"/>
                <a:ea typeface="Arial" panose="020B0604020202020204"/>
                <a:cs typeface="Cambria" panose="02040503050406030204" charset="0"/>
                <a:sym typeface="Arial" panose="020B0604020202020204"/>
              </a:rPr>
              <a:t>To address reputation systems for cloud services, a systematic approach is based on the design criteria and administration of reputation systems.</a:t>
            </a:r>
            <a:endParaRPr lang="en-US" sz="1600">
              <a:latin typeface="Cambria" panose="02040503050406030204" charset="0"/>
              <a:ea typeface="Arial" panose="020B0604020202020204"/>
              <a:cs typeface="Cambria" panose="02040503050406030204" charset="0"/>
              <a:sym typeface="Arial" panose="020B0604020202020204"/>
            </a:endParaRPr>
          </a:p>
          <a:p>
            <a:pPr marL="342900" lvl="0" indent="-3429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24600"/>
              </a:buClr>
              <a:buSzPts val="1800"/>
              <a:buFont typeface="Wingdings" panose="05000000000000000000" charset="0"/>
              <a:buChar char="Ø"/>
            </a:pPr>
            <a:endParaRPr lang="en-US" sz="1600">
              <a:latin typeface="Cambria" panose="02040503050406030204" charset="0"/>
              <a:ea typeface="Arial" panose="020B0604020202020204"/>
              <a:cs typeface="Cambria" panose="02040503050406030204" charset="0"/>
              <a:sym typeface="Arial" panose="020B0604020202020204"/>
            </a:endParaRPr>
          </a:p>
          <a:p>
            <a:pPr marL="342900" lvl="0" indent="-3429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24600"/>
              </a:buClr>
              <a:buSzPts val="1800"/>
              <a:buFont typeface="Wingdings" panose="05000000000000000000" charset="0"/>
              <a:buChar char="Ø"/>
            </a:pPr>
            <a:r>
              <a:rPr lang="en-US" sz="1600">
                <a:latin typeface="Cambria" panose="02040503050406030204" charset="0"/>
                <a:ea typeface="Arial" panose="020B0604020202020204"/>
                <a:cs typeface="Cambria" panose="02040503050406030204" charset="0"/>
                <a:sym typeface="Arial" panose="020B0604020202020204"/>
              </a:rPr>
              <a:t>Reputation systems are classified as centralized or distributed.</a:t>
            </a:r>
            <a:endParaRPr lang="en-US" sz="1600">
              <a:latin typeface="Cambria" panose="02040503050406030204" charset="0"/>
              <a:ea typeface="Arial" panose="020B0604020202020204"/>
              <a:cs typeface="Cambria" panose="02040503050406030204" charset="0"/>
              <a:sym typeface="Arial" panose="020B0604020202020204"/>
            </a:endParaRPr>
          </a:p>
          <a:p>
            <a:pPr marL="342900" lvl="0" indent="-3429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24600"/>
              </a:buClr>
              <a:buSzPts val="1800"/>
              <a:buFont typeface="Wingdings" panose="05000000000000000000" charset="0"/>
              <a:buChar char="Ø"/>
            </a:pPr>
            <a:endParaRPr lang="en-US" sz="1600">
              <a:latin typeface="Cambria" panose="02040503050406030204" charset="0"/>
              <a:ea typeface="Arial" panose="020B0604020202020204"/>
              <a:cs typeface="Cambria" panose="02040503050406030204" charset="0"/>
              <a:sym typeface="Arial" panose="020B0604020202020204"/>
            </a:endParaRPr>
          </a:p>
          <a:p>
            <a:pPr marL="342900" lvl="0" indent="-3429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24600"/>
              </a:buClr>
              <a:buSzPts val="1800"/>
              <a:buFont typeface="Wingdings" panose="05000000000000000000" charset="0"/>
              <a:buChar char="Ø"/>
            </a:pPr>
            <a:r>
              <a:rPr lang="en-US" sz="1600">
                <a:latin typeface="Cambria" panose="02040503050406030204" charset="0"/>
                <a:ea typeface="Arial" panose="020B0604020202020204"/>
                <a:cs typeface="Cambria" panose="02040503050406030204" charset="0"/>
                <a:sym typeface="Arial" panose="020B0604020202020204"/>
              </a:rPr>
              <a:t>Reputation-based trust management and techniques for securing P2P and social networks could be merged to defend data centers and cloud platforms against attacks from the open network.</a:t>
            </a:r>
            <a:endParaRPr lang="en-US" sz="1600">
              <a:latin typeface="Cambria" panose="02040503050406030204" charset="0"/>
              <a:ea typeface="Arial" panose="020B0604020202020204"/>
              <a:cs typeface="Cambria" panose="02040503050406030204" charset="0"/>
              <a:sym typeface="Arial" panose="020B0604020202020204"/>
            </a:endParaRPr>
          </a:p>
        </p:txBody>
      </p:sp>
      <p:graphicFrame>
        <p:nvGraphicFramePr>
          <p:cNvPr id="424" name="Google Shape;424;p36"/>
          <p:cNvGraphicFramePr/>
          <p:nvPr/>
        </p:nvGraphicFramePr>
        <p:xfrm>
          <a:off x="8172450" y="6350"/>
          <a:ext cx="971550" cy="81851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" name="" r:id="rId1" imgW="10372725" imgH="8743950" progId="Paint.Picture">
                  <p:embed/>
                </p:oleObj>
              </mc:Choice>
              <mc:Fallback>
                <p:oleObj name="" r:id="rId1" imgW="10372725" imgH="8743950" progId="Paint.Picture">
                  <p:embed/>
                  <p:pic>
                    <p:nvPicPr>
                      <p:cNvPr id="0" name="Google Shape;424;p36"/>
                      <p:cNvPicPr preferRelativeResize="0"/>
                      <p:nvPr/>
                    </p:nvPicPr>
                    <p:blipFill rotWithShape="1">
                      <a:blip r:embed="rId2"/>
                      <a:srcRect/>
                      <a:stretch>
                        <a:fillRect/>
                      </a:stretch>
                    </p:blipFill>
                    <p:spPr>
                      <a:xfrm>
                        <a:off x="8172450" y="6350"/>
                        <a:ext cx="971550" cy="81851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425" name="Google Shape;425;p36"/>
          <p:cNvPicPr preferRelativeResize="0"/>
          <p:nvPr/>
        </p:nvPicPr>
        <p:blipFill rotWithShape="1">
          <a:blip r:embed="rId3"/>
          <a:srcRect/>
          <a:stretch>
            <a:fillRect/>
          </a:stretch>
        </p:blipFill>
        <p:spPr>
          <a:xfrm>
            <a:off x="0" y="6350"/>
            <a:ext cx="897890" cy="853440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58795" y="3428365"/>
            <a:ext cx="5925185" cy="3265805"/>
          </a:xfrm>
          <a:prstGeom prst="rect">
            <a:avLst/>
          </a:prstGeom>
        </p:spPr>
      </p:pic>
      <p:sp>
        <p:nvSpPr>
          <p:cNvPr id="3" name="Text Box 2"/>
          <p:cNvSpPr txBox="1"/>
          <p:nvPr/>
        </p:nvSpPr>
        <p:spPr>
          <a:xfrm>
            <a:off x="635" y="6418580"/>
            <a:ext cx="5935345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GB" altLang="en-US" sz="1200" b="1"/>
              <a:t>Design options of reputation systems for social networks and cloud platforms</a:t>
            </a:r>
            <a:endParaRPr lang="en-GB" altLang="en-US" sz="1200" b="1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421" name="Shape 4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2" name="Google Shape;422;p36"/>
          <p:cNvSpPr txBox="1"/>
          <p:nvPr>
            <p:ph type="title"/>
          </p:nvPr>
        </p:nvSpPr>
        <p:spPr>
          <a:xfrm>
            <a:off x="698500" y="96520"/>
            <a:ext cx="7473950" cy="7632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750D"/>
              </a:buClr>
              <a:buSzPts val="3200"/>
              <a:buFont typeface="Arial" panose="020B0604020202020204"/>
              <a:buNone/>
            </a:pPr>
            <a:r>
              <a:rPr lang="en-US" altLang="en-US" sz="3200" b="1"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 Trust Overlay Networks</a:t>
            </a:r>
            <a:endParaRPr lang="en-US" altLang="en-US" sz="3200" b="1"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423" name="Google Shape;423;p36"/>
          <p:cNvSpPr txBox="1"/>
          <p:nvPr>
            <p:ph type="body" idx="1"/>
          </p:nvPr>
        </p:nvSpPr>
        <p:spPr>
          <a:xfrm>
            <a:off x="250825" y="1102360"/>
            <a:ext cx="8733155" cy="55918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42900" lvl="0" indent="-3429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24600"/>
              </a:buClr>
              <a:buSzPts val="1800"/>
              <a:buFont typeface="Wingdings" panose="05000000000000000000" charset="0"/>
              <a:buChar char="Ø"/>
            </a:pPr>
            <a:r>
              <a:rPr lang="en-US" sz="1700">
                <a:latin typeface="Cambria" panose="02040503050406030204" charset="0"/>
                <a:ea typeface="Arial" panose="020B0604020202020204"/>
                <a:cs typeface="Cambria" panose="02040503050406030204" charset="0"/>
                <a:sym typeface="Arial" panose="020B0604020202020204"/>
              </a:rPr>
              <a:t>Trust overlay could be structured with a distributed hash table (DHT) to achieve fast aggregation of global reputations from a large number of local reputation scores.</a:t>
            </a:r>
            <a:endParaRPr lang="en-US" sz="1700">
              <a:latin typeface="Cambria" panose="02040503050406030204" charset="0"/>
              <a:ea typeface="Arial" panose="020B0604020202020204"/>
              <a:cs typeface="Cambria" panose="02040503050406030204" charset="0"/>
              <a:sym typeface="Arial" panose="020B0604020202020204"/>
            </a:endParaRPr>
          </a:p>
          <a:p>
            <a:pPr marL="342900" lvl="0" indent="-3429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24600"/>
              </a:buClr>
              <a:buSzPts val="1800"/>
              <a:buFont typeface="Wingdings" panose="05000000000000000000" charset="0"/>
              <a:buChar char="Ø"/>
            </a:pPr>
            <a:endParaRPr lang="en-US" sz="1700">
              <a:latin typeface="Cambria" panose="02040503050406030204" charset="0"/>
              <a:ea typeface="Arial" panose="020B0604020202020204"/>
              <a:cs typeface="Cambria" panose="02040503050406030204" charset="0"/>
              <a:sym typeface="Arial" panose="020B0604020202020204"/>
            </a:endParaRPr>
          </a:p>
          <a:p>
            <a:pPr marL="342900" lvl="0" indent="-3429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24600"/>
              </a:buClr>
              <a:buSzPts val="1800"/>
              <a:buFont typeface="Wingdings" panose="05000000000000000000" charset="0"/>
              <a:buChar char="Ø"/>
            </a:pPr>
            <a:r>
              <a:rPr lang="en-US" sz="1700">
                <a:latin typeface="Cambria" panose="02040503050406030204" charset="0"/>
                <a:ea typeface="Arial" panose="020B0604020202020204"/>
                <a:cs typeface="Cambria" panose="02040503050406030204" charset="0"/>
                <a:sym typeface="Arial" panose="020B0604020202020204"/>
              </a:rPr>
              <a:t>At the</a:t>
            </a:r>
            <a:r>
              <a:rPr lang="en-US" sz="1700" b="1">
                <a:latin typeface="Cambria" panose="02040503050406030204" charset="0"/>
                <a:ea typeface="Arial" panose="020B0604020202020204"/>
                <a:cs typeface="Cambria" panose="02040503050406030204" charset="0"/>
                <a:sym typeface="Arial" panose="020B0604020202020204"/>
              </a:rPr>
              <a:t> bottom layer</a:t>
            </a:r>
            <a:r>
              <a:rPr lang="en-US" sz="1700">
                <a:latin typeface="Cambria" panose="02040503050406030204" charset="0"/>
                <a:ea typeface="Arial" panose="020B0604020202020204"/>
                <a:cs typeface="Cambria" panose="02040503050406030204" charset="0"/>
                <a:sym typeface="Arial" panose="020B0604020202020204"/>
              </a:rPr>
              <a:t> is the </a:t>
            </a:r>
            <a:r>
              <a:rPr lang="en-US" sz="1700" b="1">
                <a:latin typeface="Cambria" panose="02040503050406030204" charset="0"/>
                <a:ea typeface="Arial" panose="020B0604020202020204"/>
                <a:cs typeface="Cambria" panose="02040503050406030204" charset="0"/>
                <a:sym typeface="Arial" panose="020B0604020202020204"/>
              </a:rPr>
              <a:t>trust overlay</a:t>
            </a:r>
            <a:r>
              <a:rPr lang="en-US" sz="1700">
                <a:latin typeface="Cambria" panose="02040503050406030204" charset="0"/>
                <a:ea typeface="Arial" panose="020B0604020202020204"/>
                <a:cs typeface="Cambria" panose="02040503050406030204" charset="0"/>
                <a:sym typeface="Arial" panose="020B0604020202020204"/>
              </a:rPr>
              <a:t> for distributed trust negotiation and reputation aggregation over multiple resource sites. </a:t>
            </a:r>
            <a:endParaRPr lang="en-US" sz="1700">
              <a:latin typeface="Cambria" panose="02040503050406030204" charset="0"/>
              <a:ea typeface="Arial" panose="020B0604020202020204"/>
              <a:cs typeface="Cambria" panose="02040503050406030204" charset="0"/>
              <a:sym typeface="Arial" panose="020B0604020202020204"/>
            </a:endParaRPr>
          </a:p>
          <a:p>
            <a:pPr marL="342900" lvl="0" indent="-3429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24600"/>
              </a:buClr>
              <a:buSzPts val="1800"/>
              <a:buFont typeface="Wingdings" panose="05000000000000000000" charset="0"/>
              <a:buChar char="Ø"/>
            </a:pPr>
            <a:endParaRPr lang="en-US" sz="1700">
              <a:latin typeface="Cambria" panose="02040503050406030204" charset="0"/>
              <a:ea typeface="Arial" panose="020B0604020202020204"/>
              <a:cs typeface="Cambria" panose="02040503050406030204" charset="0"/>
              <a:sym typeface="Arial" panose="020B0604020202020204"/>
            </a:endParaRPr>
          </a:p>
          <a:p>
            <a:pPr marL="342900" lvl="0" indent="-3429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24600"/>
              </a:buClr>
              <a:buSzPts val="1800"/>
              <a:buFont typeface="Wingdings" panose="05000000000000000000" charset="0"/>
              <a:buChar char="Ø"/>
            </a:pPr>
            <a:r>
              <a:rPr lang="en-US" sz="1700">
                <a:latin typeface="Cambria" panose="02040503050406030204" charset="0"/>
                <a:ea typeface="Arial" panose="020B0604020202020204"/>
                <a:cs typeface="Cambria" panose="02040503050406030204" charset="0"/>
                <a:sym typeface="Arial" panose="020B0604020202020204"/>
              </a:rPr>
              <a:t>This layer handles user/server authentication, access authorization, trust delegation, &amp; data integrity control. </a:t>
            </a:r>
            <a:endParaRPr lang="en-US" sz="1700">
              <a:latin typeface="Cambria" panose="02040503050406030204" charset="0"/>
              <a:ea typeface="Arial" panose="020B0604020202020204"/>
              <a:cs typeface="Cambria" panose="02040503050406030204" charset="0"/>
              <a:sym typeface="Arial" panose="020B0604020202020204"/>
            </a:endParaRPr>
          </a:p>
          <a:p>
            <a:pPr marL="342900" lvl="0" indent="-3429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24600"/>
              </a:buClr>
              <a:buSzPts val="1800"/>
              <a:buFont typeface="Wingdings" panose="05000000000000000000" charset="0"/>
              <a:buChar char="Ø"/>
            </a:pPr>
            <a:endParaRPr lang="en-US" sz="1700">
              <a:latin typeface="Cambria" panose="02040503050406030204" charset="0"/>
              <a:ea typeface="Arial" panose="020B0604020202020204"/>
              <a:cs typeface="Cambria" panose="02040503050406030204" charset="0"/>
              <a:sym typeface="Arial" panose="020B0604020202020204"/>
            </a:endParaRPr>
          </a:p>
          <a:p>
            <a:pPr marL="342900" lvl="0" indent="-3429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24600"/>
              </a:buClr>
              <a:buSzPts val="1800"/>
              <a:buFont typeface="Wingdings" panose="05000000000000000000" charset="0"/>
              <a:buChar char="Ø"/>
            </a:pPr>
            <a:r>
              <a:rPr lang="en-US" sz="1700">
                <a:latin typeface="Cambria" panose="02040503050406030204" charset="0"/>
                <a:ea typeface="Arial" panose="020B0604020202020204"/>
                <a:cs typeface="Cambria" panose="02040503050406030204" charset="0"/>
                <a:sym typeface="Arial" panose="020B0604020202020204"/>
              </a:rPr>
              <a:t>At the </a:t>
            </a:r>
            <a:r>
              <a:rPr lang="en-US" sz="1700" b="1">
                <a:latin typeface="Cambria" panose="02040503050406030204" charset="0"/>
                <a:ea typeface="Arial" panose="020B0604020202020204"/>
                <a:cs typeface="Cambria" panose="02040503050406030204" charset="0"/>
                <a:sym typeface="Arial" panose="020B0604020202020204"/>
              </a:rPr>
              <a:t>top layer </a:t>
            </a:r>
            <a:r>
              <a:rPr lang="en-US" sz="1700">
                <a:latin typeface="Cambria" panose="02040503050406030204" charset="0"/>
                <a:ea typeface="Arial" panose="020B0604020202020204"/>
                <a:cs typeface="Cambria" panose="02040503050406030204" charset="0"/>
                <a:sym typeface="Arial" panose="020B0604020202020204"/>
              </a:rPr>
              <a:t>is an overlay for fast virus/worm signature generation &amp; dissemination &amp; for piracy detection. </a:t>
            </a:r>
            <a:endParaRPr lang="en-US" sz="1700">
              <a:latin typeface="Cambria" panose="02040503050406030204" charset="0"/>
              <a:ea typeface="Arial" panose="020B0604020202020204"/>
              <a:cs typeface="Cambria" panose="02040503050406030204" charset="0"/>
              <a:sym typeface="Arial" panose="020B0604020202020204"/>
            </a:endParaRPr>
          </a:p>
          <a:p>
            <a:pPr marL="342900" lvl="0" indent="-3429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24600"/>
              </a:buClr>
              <a:buSzPts val="1800"/>
              <a:buFont typeface="Wingdings" panose="05000000000000000000" charset="0"/>
              <a:buChar char="Ø"/>
            </a:pPr>
            <a:endParaRPr lang="en-US" sz="1700">
              <a:latin typeface="Cambria" panose="02040503050406030204" charset="0"/>
              <a:ea typeface="Arial" panose="020B0604020202020204"/>
              <a:cs typeface="Cambria" panose="02040503050406030204" charset="0"/>
              <a:sym typeface="Arial" panose="020B0604020202020204"/>
            </a:endParaRPr>
          </a:p>
          <a:p>
            <a:pPr marL="342900" lvl="0" indent="-3429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24600"/>
              </a:buClr>
              <a:buSzPts val="1800"/>
              <a:buFont typeface="Wingdings" panose="05000000000000000000" charset="0"/>
              <a:buChar char="Ø"/>
            </a:pPr>
            <a:r>
              <a:rPr lang="en-US" sz="1700">
                <a:latin typeface="Cambria" panose="02040503050406030204" charset="0"/>
                <a:ea typeface="Arial" panose="020B0604020202020204"/>
                <a:cs typeface="Cambria" panose="02040503050406030204" charset="0"/>
                <a:sym typeface="Arial" panose="020B0604020202020204"/>
              </a:rPr>
              <a:t>This overlay facilitates worm containment &amp; IDSes against viruses, worms, &amp; DDoS attacks.</a:t>
            </a:r>
            <a:endParaRPr lang="en-US" sz="1700">
              <a:latin typeface="Cambria" panose="02040503050406030204" charset="0"/>
              <a:ea typeface="Arial" panose="020B0604020202020204"/>
              <a:cs typeface="Cambria" panose="02040503050406030204" charset="0"/>
              <a:sym typeface="Arial" panose="020B0604020202020204"/>
            </a:endParaRPr>
          </a:p>
          <a:p>
            <a:pPr marL="342900" lvl="0" indent="-3429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24600"/>
              </a:buClr>
              <a:buSzPts val="1800"/>
              <a:buFont typeface="Wingdings" panose="05000000000000000000" charset="0"/>
              <a:buChar char="Ø"/>
            </a:pPr>
            <a:endParaRPr lang="en-US" sz="1700">
              <a:latin typeface="Cambria" panose="02040503050406030204" charset="0"/>
              <a:ea typeface="Arial" panose="020B0604020202020204"/>
              <a:cs typeface="Cambria" panose="02040503050406030204" charset="0"/>
              <a:sym typeface="Arial" panose="020B0604020202020204"/>
            </a:endParaRPr>
          </a:p>
          <a:p>
            <a:pPr marL="342900" lvl="0" indent="-3429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24600"/>
              </a:buClr>
              <a:buSzPts val="1800"/>
              <a:buFont typeface="Wingdings" panose="05000000000000000000" charset="0"/>
              <a:buChar char="Ø"/>
            </a:pPr>
            <a:r>
              <a:rPr lang="en-US" sz="1700">
                <a:latin typeface="Cambria" panose="02040503050406030204" charset="0"/>
                <a:ea typeface="Arial" panose="020B0604020202020204"/>
                <a:cs typeface="Cambria" panose="02040503050406030204" charset="0"/>
                <a:sym typeface="Arial" panose="020B0604020202020204"/>
              </a:rPr>
              <a:t>The security-aware cloud architecture is specially tailored to protect virtualized cloud infrastructure. </a:t>
            </a:r>
            <a:endParaRPr lang="en-US" sz="1700">
              <a:latin typeface="Cambria" panose="02040503050406030204" charset="0"/>
              <a:ea typeface="Arial" panose="020B0604020202020204"/>
              <a:cs typeface="Cambria" panose="02040503050406030204" charset="0"/>
              <a:sym typeface="Arial" panose="020B0604020202020204"/>
            </a:endParaRPr>
          </a:p>
          <a:p>
            <a:pPr marL="342900" lvl="0" indent="-3429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24600"/>
              </a:buClr>
              <a:buSzPts val="1800"/>
              <a:buFont typeface="Wingdings" panose="05000000000000000000" charset="0"/>
              <a:buChar char="Ø"/>
            </a:pPr>
            <a:endParaRPr lang="en-US" sz="1700">
              <a:latin typeface="Cambria" panose="02040503050406030204" charset="0"/>
              <a:ea typeface="Arial" panose="020B0604020202020204"/>
              <a:cs typeface="Cambria" panose="02040503050406030204" charset="0"/>
              <a:sym typeface="Arial" panose="020B0604020202020204"/>
            </a:endParaRPr>
          </a:p>
        </p:txBody>
      </p:sp>
      <p:graphicFrame>
        <p:nvGraphicFramePr>
          <p:cNvPr id="424" name="Google Shape;424;p36"/>
          <p:cNvGraphicFramePr/>
          <p:nvPr/>
        </p:nvGraphicFramePr>
        <p:xfrm>
          <a:off x="8172450" y="6350"/>
          <a:ext cx="971550" cy="81851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" name="" r:id="rId1" imgW="10372725" imgH="8743950" progId="Paint.Picture">
                  <p:embed/>
                </p:oleObj>
              </mc:Choice>
              <mc:Fallback>
                <p:oleObj name="" r:id="rId1" imgW="10372725" imgH="8743950" progId="Paint.Picture">
                  <p:embed/>
                  <p:pic>
                    <p:nvPicPr>
                      <p:cNvPr id="0" name="Google Shape;424;p36"/>
                      <p:cNvPicPr preferRelativeResize="0"/>
                      <p:nvPr/>
                    </p:nvPicPr>
                    <p:blipFill rotWithShape="1">
                      <a:blip r:embed="rId2"/>
                      <a:srcRect/>
                      <a:stretch>
                        <a:fillRect/>
                      </a:stretch>
                    </p:blipFill>
                    <p:spPr>
                      <a:xfrm>
                        <a:off x="8172450" y="6350"/>
                        <a:ext cx="971550" cy="81851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425" name="Google Shape;425;p36"/>
          <p:cNvPicPr preferRelativeResize="0"/>
          <p:nvPr/>
        </p:nvPicPr>
        <p:blipFill rotWithShape="1">
          <a:blip r:embed="rId3"/>
          <a:srcRect/>
          <a:stretch>
            <a:fillRect/>
          </a:stretch>
        </p:blipFill>
        <p:spPr>
          <a:xfrm>
            <a:off x="0" y="6350"/>
            <a:ext cx="897890" cy="85344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421" name="Shape 4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2" name="Google Shape;422;p36"/>
          <p:cNvSpPr txBox="1"/>
          <p:nvPr>
            <p:ph type="title"/>
          </p:nvPr>
        </p:nvSpPr>
        <p:spPr>
          <a:xfrm>
            <a:off x="698500" y="96520"/>
            <a:ext cx="7473950" cy="7632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750D"/>
              </a:buClr>
              <a:buSzPts val="3200"/>
              <a:buFont typeface="Arial" panose="020B0604020202020204"/>
              <a:buNone/>
            </a:pPr>
            <a:r>
              <a:rPr lang="en-US" altLang="en-US" sz="3200" b="1"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 Trust Overlay Networks</a:t>
            </a:r>
            <a:endParaRPr sz="3200" b="1"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423" name="Google Shape;423;p36"/>
          <p:cNvSpPr txBox="1"/>
          <p:nvPr>
            <p:ph type="body" idx="1"/>
          </p:nvPr>
        </p:nvSpPr>
        <p:spPr>
          <a:xfrm>
            <a:off x="88900" y="953135"/>
            <a:ext cx="2839085" cy="556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42900" lvl="0" indent="-3429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24600"/>
              </a:buClr>
              <a:buSzPts val="1800"/>
              <a:buFont typeface="Wingdings" panose="05000000000000000000" charset="0"/>
              <a:buChar char="Ø"/>
            </a:pPr>
            <a:r>
              <a:rPr lang="en-US" sz="1555">
                <a:latin typeface="Times New Roman" panose="02020603050405020304" charset="0"/>
                <a:ea typeface="Arial" panose="020B0604020202020204"/>
                <a:cs typeface="Times New Roman" panose="02020603050405020304" charset="0"/>
                <a:sym typeface="Arial" panose="020B0604020202020204"/>
              </a:rPr>
              <a:t>Trust of cloud platforms comes from SLAs,  &amp; effective enforcement of security policies &amp;deployment of countermeasures to defend against attacks.</a:t>
            </a:r>
            <a:endParaRPr lang="en-US" sz="1555">
              <a:latin typeface="Times New Roman" panose="02020603050405020304" charset="0"/>
              <a:ea typeface="Arial" panose="020B0604020202020204"/>
              <a:cs typeface="Times New Roman" panose="02020603050405020304" charset="0"/>
              <a:sym typeface="Arial" panose="020B0604020202020204"/>
            </a:endParaRPr>
          </a:p>
          <a:p>
            <a:pPr marL="342900" lvl="0" indent="-3429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24600"/>
              </a:buClr>
              <a:buSzPts val="1800"/>
              <a:buFont typeface="Wingdings" panose="05000000000000000000" charset="0"/>
              <a:buChar char="Ø"/>
            </a:pPr>
            <a:endParaRPr lang="en-US" sz="1555">
              <a:latin typeface="Times New Roman" panose="02020603050405020304" charset="0"/>
              <a:ea typeface="Arial" panose="020B0604020202020204"/>
              <a:cs typeface="Times New Roman" panose="02020603050405020304" charset="0"/>
              <a:sym typeface="Arial" panose="020B0604020202020204"/>
            </a:endParaRPr>
          </a:p>
          <a:p>
            <a:pPr marL="342900" lvl="0" indent="-3429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24600"/>
              </a:buClr>
              <a:buSzPts val="1800"/>
              <a:buFont typeface="Wingdings" panose="05000000000000000000" charset="0"/>
              <a:buChar char="Ø"/>
            </a:pPr>
            <a:r>
              <a:rPr lang="en-US" sz="1555">
                <a:latin typeface="Times New Roman" panose="02020603050405020304" charset="0"/>
                <a:ea typeface="Arial" panose="020B0604020202020204"/>
                <a:cs typeface="Times New Roman" panose="02020603050405020304" charset="0"/>
                <a:sym typeface="Arial" panose="020B0604020202020204"/>
              </a:rPr>
              <a:t>By varying security control standards, one can cope with the dynamic variation of cloud operating conditions.</a:t>
            </a:r>
            <a:endParaRPr lang="en-US" sz="1555">
              <a:latin typeface="Times New Roman" panose="02020603050405020304" charset="0"/>
              <a:ea typeface="Arial" panose="020B0604020202020204"/>
              <a:cs typeface="Times New Roman" panose="02020603050405020304" charset="0"/>
              <a:sym typeface="Arial" panose="020B0604020202020204"/>
            </a:endParaRPr>
          </a:p>
          <a:p>
            <a:pPr marL="342900" lvl="0" indent="-3429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24600"/>
              </a:buClr>
              <a:buSzPts val="1800"/>
              <a:buFont typeface="Wingdings" panose="05000000000000000000" charset="0"/>
              <a:buChar char="Ø"/>
            </a:pPr>
            <a:endParaRPr lang="en-US" sz="1555">
              <a:latin typeface="Times New Roman" panose="02020603050405020304" charset="0"/>
              <a:ea typeface="Arial" panose="020B0604020202020204"/>
              <a:cs typeface="Times New Roman" panose="02020603050405020304" charset="0"/>
              <a:sym typeface="Arial" panose="020B0604020202020204"/>
            </a:endParaRPr>
          </a:p>
          <a:p>
            <a:pPr marL="342900" lvl="0" indent="-3429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24600"/>
              </a:buClr>
              <a:buSzPts val="1800"/>
              <a:buFont typeface="Wingdings" panose="05000000000000000000" charset="0"/>
              <a:buChar char="Ø"/>
            </a:pPr>
            <a:r>
              <a:rPr lang="en-US" sz="1555">
                <a:latin typeface="Times New Roman" panose="02020603050405020304" charset="0"/>
                <a:ea typeface="Arial" panose="020B0604020202020204"/>
                <a:cs typeface="Times New Roman" panose="02020603050405020304" charset="0"/>
                <a:sym typeface="Arial" panose="020B0604020202020204"/>
              </a:rPr>
              <a:t>The design is aimed at a trusted cloud environment to ensure high-quality services, including security.</a:t>
            </a:r>
            <a:endParaRPr lang="en-US" sz="1555">
              <a:latin typeface="Times New Roman" panose="02020603050405020304" charset="0"/>
              <a:ea typeface="Arial" panose="020B0604020202020204"/>
              <a:cs typeface="Times New Roman" panose="02020603050405020304" charset="0"/>
              <a:sym typeface="Arial" panose="020B0604020202020204"/>
            </a:endParaRPr>
          </a:p>
        </p:txBody>
      </p:sp>
      <p:graphicFrame>
        <p:nvGraphicFramePr>
          <p:cNvPr id="424" name="Google Shape;424;p36"/>
          <p:cNvGraphicFramePr/>
          <p:nvPr/>
        </p:nvGraphicFramePr>
        <p:xfrm>
          <a:off x="8172450" y="6350"/>
          <a:ext cx="971550" cy="81851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" name="" r:id="rId1" imgW="10372725" imgH="8743950" progId="Paint.Picture">
                  <p:embed/>
                </p:oleObj>
              </mc:Choice>
              <mc:Fallback>
                <p:oleObj name="" r:id="rId1" imgW="10372725" imgH="8743950" progId="Paint.Picture">
                  <p:embed/>
                  <p:pic>
                    <p:nvPicPr>
                      <p:cNvPr id="0" name="Google Shape;424;p36"/>
                      <p:cNvPicPr preferRelativeResize="0"/>
                      <p:nvPr/>
                    </p:nvPicPr>
                    <p:blipFill rotWithShape="1">
                      <a:blip r:embed="rId2"/>
                      <a:srcRect/>
                      <a:stretch>
                        <a:fillRect/>
                      </a:stretch>
                    </p:blipFill>
                    <p:spPr>
                      <a:xfrm>
                        <a:off x="8172450" y="6350"/>
                        <a:ext cx="971550" cy="81851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425" name="Google Shape;425;p36"/>
          <p:cNvPicPr preferRelativeResize="0"/>
          <p:nvPr/>
        </p:nvPicPr>
        <p:blipFill rotWithShape="1">
          <a:blip r:embed="rId3"/>
          <a:srcRect/>
          <a:stretch>
            <a:fillRect/>
          </a:stretch>
        </p:blipFill>
        <p:spPr>
          <a:xfrm>
            <a:off x="0" y="6350"/>
            <a:ext cx="897890" cy="853440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28620" y="687705"/>
            <a:ext cx="6215380" cy="5543550"/>
          </a:xfrm>
          <a:prstGeom prst="rect">
            <a:avLst/>
          </a:prstGeom>
        </p:spPr>
      </p:pic>
      <p:sp>
        <p:nvSpPr>
          <p:cNvPr id="3" name="Text Box 2"/>
          <p:cNvSpPr txBox="1"/>
          <p:nvPr/>
        </p:nvSpPr>
        <p:spPr>
          <a:xfrm>
            <a:off x="2466975" y="6231255"/>
            <a:ext cx="651700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GB" altLang="en-US" sz="1200" b="1"/>
              <a:t>DHT-based trust overlay networks built over cloud resources </a:t>
            </a:r>
            <a:r>
              <a:rPr lang="en-US" altLang="en-GB" sz="1200" b="1"/>
              <a:t>p</a:t>
            </a:r>
            <a:r>
              <a:rPr lang="en-GB" altLang="en-US" sz="1200" b="1"/>
              <a:t>rovisioned from multiple data centers for trust</a:t>
            </a:r>
            <a:r>
              <a:rPr lang="en-US" altLang="en-GB" sz="1200" b="1"/>
              <a:t> </a:t>
            </a:r>
            <a:r>
              <a:rPr lang="en-GB" altLang="en-US" sz="1200" b="1"/>
              <a:t>management and distributed security enforcement.</a:t>
            </a:r>
            <a:endParaRPr lang="en-GB" altLang="en-US" sz="1200" b="1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421" name="Shape 4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2" name="Google Shape;422;p36"/>
          <p:cNvSpPr txBox="1"/>
          <p:nvPr>
            <p:ph type="title"/>
          </p:nvPr>
        </p:nvSpPr>
        <p:spPr>
          <a:xfrm>
            <a:off x="698500" y="96520"/>
            <a:ext cx="7473950" cy="7632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750D"/>
              </a:buClr>
              <a:buSzPts val="3200"/>
              <a:buFont typeface="Arial" panose="020B0604020202020204"/>
              <a:buNone/>
            </a:pPr>
            <a:r>
              <a:rPr lang="en-US" altLang="en-US" sz="3200" b="1"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 Trust Overlay Networks</a:t>
            </a:r>
            <a:endParaRPr sz="3200" b="1"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423" name="Google Shape;423;p36"/>
          <p:cNvSpPr txBox="1"/>
          <p:nvPr>
            <p:ph type="body" idx="1"/>
          </p:nvPr>
        </p:nvSpPr>
        <p:spPr>
          <a:xfrm>
            <a:off x="250825" y="953135"/>
            <a:ext cx="8733155" cy="57410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42900" lvl="0" indent="-3429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24600"/>
              </a:buClr>
              <a:buSzPts val="1800"/>
              <a:buFont typeface="Wingdings" panose="05000000000000000000" charset="0"/>
              <a:buChar char="Ø"/>
            </a:pPr>
            <a:r>
              <a:rPr lang="en-US" sz="1800">
                <a:latin typeface="Cambria" panose="02040503050406030204" charset="0"/>
                <a:ea typeface="Arial" panose="020B0604020202020204"/>
                <a:cs typeface="Cambria" panose="02040503050406030204" charset="0"/>
                <a:sym typeface="Arial" panose="020B0604020202020204"/>
              </a:rPr>
              <a:t> In the long run, a new Security as a Service is desired. </a:t>
            </a:r>
            <a:endParaRPr lang="en-US" sz="1800">
              <a:latin typeface="Cambria" panose="02040503050406030204" charset="0"/>
              <a:ea typeface="Arial" panose="020B0604020202020204"/>
              <a:cs typeface="Cambria" panose="02040503050406030204" charset="0"/>
              <a:sym typeface="Arial" panose="020B0604020202020204"/>
            </a:endParaRPr>
          </a:p>
          <a:p>
            <a:pPr marL="342900" lvl="0" indent="-3429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24600"/>
              </a:buClr>
              <a:buSzPts val="1800"/>
              <a:buFont typeface="Wingdings" panose="05000000000000000000" charset="0"/>
              <a:buChar char="Ø"/>
            </a:pPr>
            <a:endParaRPr lang="en-US" sz="1800">
              <a:latin typeface="Cambria" panose="02040503050406030204" charset="0"/>
              <a:ea typeface="Arial" panose="020B0604020202020204"/>
              <a:cs typeface="Cambria" panose="02040503050406030204" charset="0"/>
              <a:sym typeface="Arial" panose="020B0604020202020204"/>
            </a:endParaRPr>
          </a:p>
          <a:p>
            <a:pPr marL="342900" lvl="0" indent="-3429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24600"/>
              </a:buClr>
              <a:buSzPts val="1800"/>
              <a:buFont typeface="Wingdings" panose="05000000000000000000" charset="0"/>
              <a:buChar char="Ø"/>
            </a:pPr>
            <a:r>
              <a:rPr lang="en-US" sz="1800">
                <a:latin typeface="Cambria" panose="02040503050406030204" charset="0"/>
                <a:ea typeface="Arial" panose="020B0604020202020204"/>
                <a:cs typeface="Cambria" panose="02040503050406030204" charset="0"/>
                <a:sym typeface="Arial" panose="020B0604020202020204"/>
              </a:rPr>
              <a:t>This “SaaS” is crucial to the universal acceptance of web-scale cloud computing in personal, business, community, and government applications. </a:t>
            </a:r>
            <a:endParaRPr lang="en-US" sz="1800">
              <a:latin typeface="Cambria" panose="02040503050406030204" charset="0"/>
              <a:ea typeface="Arial" panose="020B0604020202020204"/>
              <a:cs typeface="Cambria" panose="02040503050406030204" charset="0"/>
              <a:sym typeface="Arial" panose="020B0604020202020204"/>
            </a:endParaRPr>
          </a:p>
          <a:p>
            <a:pPr marL="342900" lvl="0" indent="-3429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24600"/>
              </a:buClr>
              <a:buSzPts val="1800"/>
              <a:buFont typeface="Wingdings" panose="05000000000000000000" charset="0"/>
              <a:buChar char="Ø"/>
            </a:pPr>
            <a:endParaRPr lang="en-US" sz="1800">
              <a:latin typeface="Cambria" panose="02040503050406030204" charset="0"/>
              <a:ea typeface="Arial" panose="020B0604020202020204"/>
              <a:cs typeface="Cambria" panose="02040503050406030204" charset="0"/>
              <a:sym typeface="Arial" panose="020B0604020202020204"/>
            </a:endParaRPr>
          </a:p>
          <a:p>
            <a:pPr marL="342900" lvl="0" indent="-3429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24600"/>
              </a:buClr>
              <a:buSzPts val="1800"/>
              <a:buFont typeface="Wingdings" panose="05000000000000000000" charset="0"/>
              <a:buChar char="Ø"/>
            </a:pPr>
            <a:r>
              <a:rPr lang="en-US" sz="1800">
                <a:latin typeface="Cambria" panose="02040503050406030204" charset="0"/>
                <a:ea typeface="Arial" panose="020B0604020202020204"/>
                <a:cs typeface="Cambria" panose="02040503050406030204" charset="0"/>
                <a:sym typeface="Arial" panose="020B0604020202020204"/>
              </a:rPr>
              <a:t>Internet clouds are certainly in line with IT globalization and efficient computer outsourcing. </a:t>
            </a:r>
            <a:endParaRPr lang="en-US" sz="1800">
              <a:latin typeface="Cambria" panose="02040503050406030204" charset="0"/>
              <a:ea typeface="Arial" panose="020B0604020202020204"/>
              <a:cs typeface="Cambria" panose="02040503050406030204" charset="0"/>
              <a:sym typeface="Arial" panose="020B0604020202020204"/>
            </a:endParaRPr>
          </a:p>
          <a:p>
            <a:pPr marL="342900" lvl="0" indent="-3429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24600"/>
              </a:buClr>
              <a:buSzPts val="1800"/>
              <a:buFont typeface="Wingdings" panose="05000000000000000000" charset="0"/>
              <a:buChar char="Ø"/>
            </a:pPr>
            <a:endParaRPr lang="en-US" sz="1800">
              <a:latin typeface="Cambria" panose="02040503050406030204" charset="0"/>
              <a:ea typeface="Arial" panose="020B0604020202020204"/>
              <a:cs typeface="Cambria" panose="02040503050406030204" charset="0"/>
              <a:sym typeface="Arial" panose="020B0604020202020204"/>
            </a:endParaRPr>
          </a:p>
          <a:p>
            <a:pPr marL="342900" lvl="0" indent="-3429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24600"/>
              </a:buClr>
              <a:buSzPts val="1800"/>
              <a:buFont typeface="Wingdings" panose="05000000000000000000" charset="0"/>
              <a:buChar char="Ø"/>
            </a:pPr>
            <a:r>
              <a:rPr lang="en-US" sz="1800">
                <a:latin typeface="Cambria" panose="02040503050406030204" charset="0"/>
                <a:ea typeface="Arial" panose="020B0604020202020204"/>
                <a:cs typeface="Cambria" panose="02040503050406030204" charset="0"/>
                <a:sym typeface="Arial" panose="020B0604020202020204"/>
              </a:rPr>
              <a:t>However, interoperability among different clouds relies on a common operational standard by building a healthy cloud ecosystem.</a:t>
            </a:r>
            <a:endParaRPr lang="en-US" sz="1800">
              <a:latin typeface="Cambria" panose="02040503050406030204" charset="0"/>
              <a:ea typeface="Arial" panose="020B0604020202020204"/>
              <a:cs typeface="Cambria" panose="02040503050406030204" charset="0"/>
              <a:sym typeface="Arial" panose="020B0604020202020204"/>
            </a:endParaRPr>
          </a:p>
        </p:txBody>
      </p:sp>
      <p:graphicFrame>
        <p:nvGraphicFramePr>
          <p:cNvPr id="424" name="Google Shape;424;p36"/>
          <p:cNvGraphicFramePr/>
          <p:nvPr/>
        </p:nvGraphicFramePr>
        <p:xfrm>
          <a:off x="8172450" y="6350"/>
          <a:ext cx="971550" cy="81851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" name="" r:id="rId1" imgW="10372725" imgH="8743950" progId="Paint.Picture">
                  <p:embed/>
                </p:oleObj>
              </mc:Choice>
              <mc:Fallback>
                <p:oleObj name="" r:id="rId1" imgW="10372725" imgH="8743950" progId="Paint.Picture">
                  <p:embed/>
                  <p:pic>
                    <p:nvPicPr>
                      <p:cNvPr id="0" name="Google Shape;424;p36"/>
                      <p:cNvPicPr preferRelativeResize="0"/>
                      <p:nvPr/>
                    </p:nvPicPr>
                    <p:blipFill rotWithShape="1">
                      <a:blip r:embed="rId2"/>
                      <a:srcRect/>
                      <a:stretch>
                        <a:fillRect/>
                      </a:stretch>
                    </p:blipFill>
                    <p:spPr>
                      <a:xfrm>
                        <a:off x="8172450" y="6350"/>
                        <a:ext cx="971550" cy="81851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425" name="Google Shape;425;p36"/>
          <p:cNvPicPr preferRelativeResize="0"/>
          <p:nvPr/>
        </p:nvPicPr>
        <p:blipFill rotWithShape="1">
          <a:blip r:embed="rId3"/>
          <a:srcRect/>
          <a:stretch>
            <a:fillRect/>
          </a:stretch>
        </p:blipFill>
        <p:spPr>
          <a:xfrm>
            <a:off x="0" y="6350"/>
            <a:ext cx="897890" cy="85344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537" name="Shape 5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8" name="Google Shape;538;p49"/>
          <p:cNvSpPr txBox="1"/>
          <p:nvPr>
            <p:ph type="body" idx="1"/>
          </p:nvPr>
        </p:nvSpPr>
        <p:spPr>
          <a:xfrm>
            <a:off x="1976016" y="1443835"/>
            <a:ext cx="6566314" cy="47338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24600"/>
              </a:buClr>
              <a:buSzPts val="6000"/>
              <a:buNone/>
            </a:pPr>
            <a:endParaRPr sz="6000"/>
          </a:p>
          <a:p>
            <a:pPr marL="0" lvl="0" indent="0" algn="ctr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324600"/>
              </a:buClr>
              <a:buSzPts val="6000"/>
              <a:buNone/>
            </a:pPr>
            <a:r>
              <a:rPr lang="en-US" sz="6000"/>
              <a:t>THANK YOU</a:t>
            </a:r>
            <a:endParaRPr sz="6000"/>
          </a:p>
        </p:txBody>
      </p:sp>
      <p:pic>
        <p:nvPicPr>
          <p:cNvPr id="539" name="Google Shape;539;p49"/>
          <p:cNvPicPr preferRelativeResize="0"/>
          <p:nvPr/>
        </p:nvPicPr>
        <p:blipFill rotWithShape="1">
          <a:blip r:embed="rId1"/>
          <a:srcRect/>
          <a:stretch>
            <a:fillRect/>
          </a:stretch>
        </p:blipFill>
        <p:spPr>
          <a:xfrm>
            <a:off x="7626100" y="69490"/>
            <a:ext cx="1371600" cy="914400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540" name="Google Shape;540;p49"/>
          <p:cNvGraphicFramePr/>
          <p:nvPr/>
        </p:nvGraphicFramePr>
        <p:xfrm>
          <a:off x="8172450" y="5978525"/>
          <a:ext cx="971550" cy="81851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" name="" r:id="rId2" imgW="10372725" imgH="8743950" progId="Paint.Picture">
                  <p:embed/>
                </p:oleObj>
              </mc:Choice>
              <mc:Fallback>
                <p:oleObj name="" r:id="rId2" imgW="10372725" imgH="8743950" progId="Paint.Picture">
                  <p:embed/>
                  <p:pic>
                    <p:nvPicPr>
                      <p:cNvPr id="0" name="Google Shape;540;p49"/>
                      <p:cNvPicPr preferRelativeResize="0"/>
                      <p:nvPr/>
                    </p:nvPicPr>
                    <p:blipFill rotWithShape="1">
                      <a:blip r:embed="rId3"/>
                      <a:srcRect/>
                      <a:stretch>
                        <a:fillRect/>
                      </a:stretch>
                    </p:blipFill>
                    <p:spPr>
                      <a:xfrm>
                        <a:off x="8172450" y="5978525"/>
                        <a:ext cx="971550" cy="81851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2"/>
          <p:cNvSpPr txBox="1"/>
          <p:nvPr>
            <p:ph type="title"/>
          </p:nvPr>
        </p:nvSpPr>
        <p:spPr>
          <a:xfrm>
            <a:off x="601670" y="222195"/>
            <a:ext cx="7940659" cy="7635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750D"/>
              </a:buClr>
              <a:buSzPts val="3200"/>
              <a:buFont typeface="Arial" panose="020B0604020202020204"/>
              <a:buNone/>
            </a:pPr>
            <a:r>
              <a:rPr lang="en-US" sz="3200" b="1"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CCS Module-4 </a:t>
            </a:r>
            <a:endParaRPr sz="3200"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105" name="Google Shape;105;p2"/>
          <p:cNvSpPr txBox="1"/>
          <p:nvPr>
            <p:ph type="body" idx="1"/>
          </p:nvPr>
        </p:nvSpPr>
        <p:spPr>
          <a:xfrm>
            <a:off x="316230" y="1163320"/>
            <a:ext cx="8468995" cy="53193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lnSpcReduction="20000"/>
          </a:bodyPr>
          <a:lstStyle/>
          <a:p>
            <a:pPr marL="342900" lvl="0" indent="-215900" algn="just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324600"/>
              </a:buClr>
              <a:buSzPts val="2000"/>
              <a:buFont typeface="Noto Sans Symbols"/>
              <a:buNone/>
            </a:pPr>
            <a:r>
              <a:rPr lang="en-US" sz="2000"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Cloud Security and Trust Management</a:t>
            </a:r>
            <a:r>
              <a:rPr lang="en-US" sz="2000"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:</a:t>
            </a:r>
            <a:endParaRPr sz="2000"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  <a:p>
            <a:pPr marL="342900" lvl="0" indent="-215900" algn="just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324600"/>
              </a:buClr>
              <a:buSzPts val="2000"/>
              <a:buFont typeface="Noto Sans Symbols"/>
              <a:buNone/>
            </a:pPr>
            <a:endParaRPr lang="en-US" sz="2000"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  <a:p>
            <a:pPr marL="342900" lvl="0" indent="-342900" algn="just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324600"/>
              </a:buClr>
              <a:buSzPts val="2000"/>
              <a:buFont typeface="Noto Sans Symbols"/>
              <a:buChar char="✔"/>
            </a:pPr>
            <a:r>
              <a:rPr lang="en-US" sz="2000" b="1"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Cloud Security: </a:t>
            </a:r>
            <a:endParaRPr lang="en-US" sz="2000" b="1"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  <a:p>
            <a:pPr marL="342900" lvl="0" indent="-342900" algn="just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324600"/>
              </a:buClr>
              <a:buSzPts val="2000"/>
              <a:buFont typeface="Noto Sans Symbols"/>
              <a:buChar char="✔"/>
            </a:pPr>
            <a:endParaRPr lang="en-US" sz="2000" b="1"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  <a:p>
            <a:pPr marL="0" lvl="0" algn="just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324600"/>
              </a:buClr>
              <a:buSzPts val="2000"/>
              <a:buNone/>
            </a:pPr>
            <a:r>
              <a:rPr lang="en-US" sz="1800"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Top concern for cloud users, Risks, Privacy Impact Assessment, Cloud Data Encryption, Security of Database Services, OS security, VM Security, Security Risks Posed by Shared Images and Management OS, XOAR, A Trusted Hypervisor, Mobile Devices and Cloud Security. </a:t>
            </a:r>
            <a:r>
              <a:rPr lang="en-US" sz="1800"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(Text Book 2)</a:t>
            </a:r>
            <a:endParaRPr lang="en-US" sz="1800"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  <a:p>
            <a:pPr marL="0" lvl="0" indent="0" algn="just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324600"/>
              </a:buClr>
              <a:buSzPts val="2000"/>
              <a:buNone/>
            </a:pPr>
            <a:endParaRPr lang="en-US" sz="2000"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  <a:p>
            <a:pPr marL="342900" lvl="0" indent="-342900" algn="just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324600"/>
              </a:buClr>
              <a:buSzPts val="2000"/>
              <a:buFont typeface="Noto Sans Symbols"/>
              <a:buChar char="✔"/>
            </a:pPr>
            <a:r>
              <a:rPr lang="en-US" sz="2000" b="1"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Cloud Security and Trust Management:</a:t>
            </a:r>
            <a:r>
              <a:rPr lang="en-US" sz="2000"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 </a:t>
            </a:r>
            <a:endParaRPr lang="en-US" sz="2000"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  <a:p>
            <a:pPr marL="342900" lvl="0" indent="-342900" algn="just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324600"/>
              </a:buClr>
              <a:buSzPts val="2000"/>
              <a:buFont typeface="Noto Sans Symbols"/>
              <a:buChar char="✔"/>
            </a:pPr>
            <a:endParaRPr lang="en-US" sz="2000"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  <a:p>
            <a:pPr marL="0" lvl="0" algn="just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324600"/>
              </a:buClr>
              <a:buSzPts val="2000"/>
              <a:buNone/>
            </a:pPr>
            <a:r>
              <a:rPr lang="en-US" sz="1800"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Cloud Security Defense Strategies, Distributed Intrusion/Anomaly Detection, Data and Software Protection Techniques, Reputation-Guided Protection of Data Centers. (Text Book 1)</a:t>
            </a:r>
            <a:endParaRPr lang="en-US" sz="1800"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pic>
        <p:nvPicPr>
          <p:cNvPr id="106" name="Google Shape;106;p2"/>
          <p:cNvPicPr preferRelativeResize="0"/>
          <p:nvPr/>
        </p:nvPicPr>
        <p:blipFill rotWithShape="1">
          <a:blip r:embed="rId1"/>
          <a:srcRect/>
          <a:stretch>
            <a:fillRect/>
          </a:stretch>
        </p:blipFill>
        <p:spPr>
          <a:xfrm>
            <a:off x="0" y="0"/>
            <a:ext cx="1371600" cy="914400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107" name="Google Shape;107;p2"/>
          <p:cNvGraphicFramePr/>
          <p:nvPr/>
        </p:nvGraphicFramePr>
        <p:xfrm>
          <a:off x="8172450" y="5978525"/>
          <a:ext cx="971550" cy="81851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" name="" r:id="rId2" imgW="10372725" imgH="8743950" progId="Paint.Picture">
                  <p:embed/>
                </p:oleObj>
              </mc:Choice>
              <mc:Fallback>
                <p:oleObj name="" r:id="rId2" imgW="10372725" imgH="8743950" progId="Paint.Picture">
                  <p:embed/>
                  <p:pic>
                    <p:nvPicPr>
                      <p:cNvPr id="0" name="Google Shape;107;p2"/>
                      <p:cNvPicPr preferRelativeResize="0"/>
                      <p:nvPr/>
                    </p:nvPicPr>
                    <p:blipFill rotWithShape="1">
                      <a:blip r:embed="rId3"/>
                      <a:srcRect/>
                      <a:stretch>
                        <a:fillRect/>
                      </a:stretch>
                    </p:blipFill>
                    <p:spPr>
                      <a:xfrm>
                        <a:off x="8172450" y="5978525"/>
                        <a:ext cx="971550" cy="81851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421" name="Shape 4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2" name="Google Shape;422;p36"/>
          <p:cNvSpPr txBox="1"/>
          <p:nvPr>
            <p:ph type="title"/>
          </p:nvPr>
        </p:nvSpPr>
        <p:spPr>
          <a:xfrm>
            <a:off x="601980" y="222250"/>
            <a:ext cx="7473950" cy="7632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750D"/>
              </a:buClr>
              <a:buSzPts val="3200"/>
              <a:buFont typeface="Arial" panose="020B0604020202020204"/>
              <a:buNone/>
            </a:pPr>
            <a:r>
              <a:rPr lang="en-US" sz="3200" b="1"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Cloud Security and Trust Management</a:t>
            </a:r>
            <a:endParaRPr sz="3200" b="1"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423" name="Google Shape;423;p36"/>
          <p:cNvSpPr txBox="1"/>
          <p:nvPr>
            <p:ph type="body" idx="1"/>
          </p:nvPr>
        </p:nvSpPr>
        <p:spPr>
          <a:xfrm>
            <a:off x="250825" y="1220470"/>
            <a:ext cx="8733155" cy="547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42900" lvl="0" indent="-3429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24600"/>
              </a:buClr>
              <a:buSzPts val="1800"/>
              <a:buFont typeface="Wingdings" panose="05000000000000000000" charset="0"/>
              <a:buChar char="Ø"/>
            </a:pPr>
            <a:r>
              <a:rPr lang="en-US" sz="1800">
                <a:solidFill>
                  <a:schemeClr val="tx1"/>
                </a:solidFill>
                <a:latin typeface="Cambria" panose="02040503050406030204" charset="0"/>
                <a:ea typeface="Arial" panose="020B0604020202020204"/>
                <a:cs typeface="Cambria" panose="02040503050406030204" charset="0"/>
                <a:sym typeface="Arial" panose="020B0604020202020204"/>
              </a:rPr>
              <a:t>Lacking trust between service providers &amp; cloud users has hindered acceptance of cloud computing as a service on demand.</a:t>
            </a:r>
            <a:endParaRPr lang="en-US" sz="1800">
              <a:solidFill>
                <a:schemeClr val="tx1"/>
              </a:solidFill>
              <a:latin typeface="Cambria" panose="02040503050406030204" charset="0"/>
              <a:ea typeface="Arial" panose="020B0604020202020204"/>
              <a:cs typeface="Cambria" panose="02040503050406030204" charset="0"/>
              <a:sym typeface="Arial" panose="020B0604020202020204"/>
            </a:endParaRPr>
          </a:p>
          <a:p>
            <a:pPr marL="342900" lvl="0" indent="-3429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24600"/>
              </a:buClr>
              <a:buSzPts val="1800"/>
              <a:buFont typeface="Wingdings" panose="05000000000000000000" charset="0"/>
              <a:buChar char="Ø"/>
            </a:pPr>
            <a:endParaRPr lang="en-US" sz="1800">
              <a:solidFill>
                <a:schemeClr val="tx1"/>
              </a:solidFill>
              <a:latin typeface="Cambria" panose="02040503050406030204" charset="0"/>
              <a:ea typeface="Arial" panose="020B0604020202020204"/>
              <a:cs typeface="Cambria" panose="02040503050406030204" charset="0"/>
              <a:sym typeface="Arial" panose="020B0604020202020204"/>
            </a:endParaRPr>
          </a:p>
          <a:p>
            <a:pPr marL="342900" lvl="0" indent="-3429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24600"/>
              </a:buClr>
              <a:buSzPts val="1800"/>
              <a:buFont typeface="Wingdings" panose="05000000000000000000" charset="0"/>
              <a:buChar char="Ø"/>
            </a:pPr>
            <a:r>
              <a:rPr lang="en-US" sz="1800">
                <a:solidFill>
                  <a:schemeClr val="tx1"/>
                </a:solidFill>
                <a:latin typeface="Cambria" panose="02040503050406030204" charset="0"/>
                <a:ea typeface="Arial" panose="020B0604020202020204"/>
                <a:cs typeface="Cambria" panose="02040503050406030204" charset="0"/>
                <a:sym typeface="Arial" panose="020B0604020202020204"/>
              </a:rPr>
              <a:t> Trust models have been developed to protect mainly e-commerce and online shopping.</a:t>
            </a:r>
            <a:endParaRPr lang="en-US" sz="1800">
              <a:solidFill>
                <a:schemeClr val="tx1"/>
              </a:solidFill>
              <a:latin typeface="Cambria" panose="02040503050406030204" charset="0"/>
              <a:ea typeface="Arial" panose="020B0604020202020204"/>
              <a:cs typeface="Cambria" panose="02040503050406030204" charset="0"/>
              <a:sym typeface="Arial" panose="020B0604020202020204"/>
            </a:endParaRPr>
          </a:p>
          <a:p>
            <a:pPr marL="342900" lvl="0" indent="-3429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24600"/>
              </a:buClr>
              <a:buSzPts val="1800"/>
              <a:buFont typeface="Wingdings" panose="05000000000000000000" charset="0"/>
              <a:buChar char="Ø"/>
            </a:pPr>
            <a:endParaRPr lang="en-US" sz="1800">
              <a:solidFill>
                <a:schemeClr val="tx1"/>
              </a:solidFill>
              <a:latin typeface="Cambria" panose="02040503050406030204" charset="0"/>
              <a:ea typeface="Arial" panose="020B0604020202020204"/>
              <a:cs typeface="Cambria" panose="02040503050406030204" charset="0"/>
              <a:sym typeface="Arial" panose="020B0604020202020204"/>
            </a:endParaRPr>
          </a:p>
          <a:p>
            <a:pPr marL="342900" lvl="0" indent="-3429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24600"/>
              </a:buClr>
              <a:buSzPts val="1800"/>
              <a:buFont typeface="Wingdings" panose="05000000000000000000" charset="0"/>
              <a:buChar char="Ø"/>
            </a:pPr>
            <a:r>
              <a:rPr lang="en-US" sz="1800">
                <a:solidFill>
                  <a:schemeClr val="tx1"/>
                </a:solidFill>
                <a:latin typeface="Cambria" panose="02040503050406030204" charset="0"/>
                <a:ea typeface="Arial" panose="020B0604020202020204"/>
                <a:cs typeface="Cambria" panose="02040503050406030204" charset="0"/>
                <a:sym typeface="Arial" panose="020B0604020202020204"/>
              </a:rPr>
              <a:t> But Cloud platforms become worrisome to some users for lack of privacy protection, security assurance, &amp; copyright protection.</a:t>
            </a:r>
            <a:endParaRPr lang="en-US" sz="1800">
              <a:solidFill>
                <a:schemeClr val="tx1"/>
              </a:solidFill>
              <a:latin typeface="Cambria" panose="02040503050406030204" charset="0"/>
              <a:ea typeface="Arial" panose="020B0604020202020204"/>
              <a:cs typeface="Cambria" panose="02040503050406030204" charset="0"/>
              <a:sym typeface="Arial" panose="020B0604020202020204"/>
            </a:endParaRPr>
          </a:p>
          <a:p>
            <a:pPr marL="342900" lvl="0" indent="-3429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24600"/>
              </a:buClr>
              <a:buSzPts val="1800"/>
              <a:buFont typeface="Wingdings" panose="05000000000000000000" charset="0"/>
              <a:buChar char="Ø"/>
            </a:pPr>
            <a:endParaRPr lang="en-US" sz="1800">
              <a:solidFill>
                <a:schemeClr val="tx1"/>
              </a:solidFill>
              <a:latin typeface="Cambria" panose="02040503050406030204" charset="0"/>
              <a:ea typeface="Arial" panose="020B0604020202020204"/>
              <a:cs typeface="Cambria" panose="02040503050406030204" charset="0"/>
              <a:sym typeface="Arial" panose="020B0604020202020204"/>
            </a:endParaRPr>
          </a:p>
          <a:p>
            <a:pPr marL="342900" lvl="0" indent="-3429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24600"/>
              </a:buClr>
              <a:buSzPts val="1800"/>
              <a:buFont typeface="Wingdings" panose="05000000000000000000" charset="0"/>
              <a:buChar char="Ø"/>
            </a:pPr>
            <a:r>
              <a:rPr lang="en-US" sz="1800">
                <a:solidFill>
                  <a:schemeClr val="tx1"/>
                </a:solidFill>
                <a:latin typeface="Cambria" panose="02040503050406030204" charset="0"/>
                <a:ea typeface="Arial" panose="020B0604020202020204"/>
                <a:cs typeface="Cambria" panose="02040503050406030204" charset="0"/>
                <a:sym typeface="Arial" panose="020B0604020202020204"/>
              </a:rPr>
              <a:t>To solve trust problems, a new data-protection model is presented here.</a:t>
            </a:r>
            <a:endParaRPr lang="en-US" sz="1800">
              <a:solidFill>
                <a:schemeClr val="tx1"/>
              </a:solidFill>
              <a:latin typeface="Cambria" panose="02040503050406030204" charset="0"/>
              <a:ea typeface="Arial" panose="020B0604020202020204"/>
              <a:cs typeface="Cambria" panose="02040503050406030204" charset="0"/>
              <a:sym typeface="Arial" panose="020B0604020202020204"/>
            </a:endParaRPr>
          </a:p>
          <a:p>
            <a:pPr marL="342900" lvl="0" indent="-3429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24600"/>
              </a:buClr>
              <a:buSzPts val="1800"/>
              <a:buFont typeface="Wingdings" panose="05000000000000000000" charset="0"/>
              <a:buChar char="Ø"/>
            </a:pPr>
            <a:endParaRPr lang="en-US" sz="1800">
              <a:solidFill>
                <a:schemeClr val="tx1"/>
              </a:solidFill>
              <a:latin typeface="Cambria" panose="02040503050406030204" charset="0"/>
              <a:ea typeface="Arial" panose="020B0604020202020204"/>
              <a:cs typeface="Cambria" panose="02040503050406030204" charset="0"/>
              <a:sym typeface="Arial" panose="020B0604020202020204"/>
            </a:endParaRPr>
          </a:p>
          <a:p>
            <a:pPr marL="342900" lvl="0" indent="-3429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24600"/>
              </a:buClr>
              <a:buSzPts val="1800"/>
              <a:buFont typeface="Wingdings" panose="05000000000000000000" charset="0"/>
              <a:buChar char="Ø"/>
            </a:pPr>
            <a:r>
              <a:rPr lang="en-US" sz="1800">
                <a:solidFill>
                  <a:schemeClr val="tx1"/>
                </a:solidFill>
                <a:latin typeface="Cambria" panose="02040503050406030204" charset="0"/>
                <a:ea typeface="Arial" panose="020B0604020202020204"/>
                <a:cs typeface="Cambria" panose="02040503050406030204" charset="0"/>
                <a:sym typeface="Arial" panose="020B0604020202020204"/>
              </a:rPr>
              <a:t>In many cases, one can extend the trust models for P2P networks and grid systems to protect clouds and data centers</a:t>
            </a:r>
            <a:endParaRPr lang="en-US" sz="1800">
              <a:solidFill>
                <a:schemeClr val="tx1"/>
              </a:solidFill>
              <a:latin typeface="Cambria" panose="02040503050406030204" charset="0"/>
              <a:ea typeface="Arial" panose="020B0604020202020204"/>
              <a:cs typeface="Cambria" panose="02040503050406030204" charset="0"/>
              <a:sym typeface="Arial" panose="020B0604020202020204"/>
            </a:endParaRPr>
          </a:p>
          <a:p>
            <a:pPr marL="342900" lvl="0" indent="-3429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24600"/>
              </a:buClr>
              <a:buSzPts val="1800"/>
              <a:buFont typeface="Wingdings" panose="05000000000000000000" charset="0"/>
              <a:buChar char="Ø"/>
            </a:pPr>
            <a:endParaRPr lang="en-US" sz="1800">
              <a:solidFill>
                <a:schemeClr val="tx1"/>
              </a:solidFill>
              <a:latin typeface="Cambria" panose="02040503050406030204" charset="0"/>
              <a:ea typeface="Arial" panose="020B0604020202020204"/>
              <a:cs typeface="Cambria" panose="02040503050406030204" charset="0"/>
              <a:sym typeface="Arial" panose="020B0604020202020204"/>
            </a:endParaRPr>
          </a:p>
        </p:txBody>
      </p:sp>
      <p:graphicFrame>
        <p:nvGraphicFramePr>
          <p:cNvPr id="424" name="Google Shape;424;p36"/>
          <p:cNvGraphicFramePr/>
          <p:nvPr/>
        </p:nvGraphicFramePr>
        <p:xfrm>
          <a:off x="8172450" y="6350"/>
          <a:ext cx="971550" cy="81851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" name="" r:id="rId1" imgW="10372725" imgH="8743950" progId="Paint.Picture">
                  <p:embed/>
                </p:oleObj>
              </mc:Choice>
              <mc:Fallback>
                <p:oleObj name="" r:id="rId1" imgW="10372725" imgH="8743950" progId="Paint.Picture">
                  <p:embed/>
                  <p:pic>
                    <p:nvPicPr>
                      <p:cNvPr id="0" name="Google Shape;424;p36"/>
                      <p:cNvPicPr preferRelativeResize="0"/>
                      <p:nvPr/>
                    </p:nvPicPr>
                    <p:blipFill rotWithShape="1">
                      <a:blip r:embed="rId2"/>
                      <a:srcRect/>
                      <a:stretch>
                        <a:fillRect/>
                      </a:stretch>
                    </p:blipFill>
                    <p:spPr>
                      <a:xfrm>
                        <a:off x="8172450" y="6350"/>
                        <a:ext cx="971550" cy="81851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425" name="Google Shape;425;p36"/>
          <p:cNvPicPr preferRelativeResize="0"/>
          <p:nvPr/>
        </p:nvPicPr>
        <p:blipFill rotWithShape="1">
          <a:blip r:embed="rId3"/>
          <a:srcRect/>
          <a:stretch>
            <a:fillRect/>
          </a:stretch>
        </p:blipFill>
        <p:spPr>
          <a:xfrm>
            <a:off x="0" y="6350"/>
            <a:ext cx="897890" cy="85344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421" name="Shape 4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2" name="Google Shape;422;p36"/>
          <p:cNvSpPr txBox="1"/>
          <p:nvPr>
            <p:ph type="title"/>
          </p:nvPr>
        </p:nvSpPr>
        <p:spPr>
          <a:xfrm>
            <a:off x="601980" y="222250"/>
            <a:ext cx="7473950" cy="7632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750D"/>
              </a:buClr>
              <a:buSzPts val="3200"/>
              <a:buFont typeface="Arial" panose="020B0604020202020204"/>
              <a:buNone/>
            </a:pPr>
            <a:r>
              <a:rPr lang="en-US" altLang="en-US" sz="3200" b="1"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Cloud Security Defense Strategies</a:t>
            </a:r>
            <a:endParaRPr lang="en-US" altLang="en-US" sz="3200" b="1"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423" name="Google Shape;423;p36"/>
          <p:cNvSpPr txBox="1"/>
          <p:nvPr>
            <p:ph type="body" idx="1"/>
          </p:nvPr>
        </p:nvSpPr>
        <p:spPr>
          <a:xfrm>
            <a:off x="250825" y="953135"/>
            <a:ext cx="8733155" cy="57410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42900" lvl="0" indent="-3429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24600"/>
              </a:buClr>
              <a:buSzPts val="1800"/>
              <a:buFont typeface="Wingdings" panose="05000000000000000000" charset="0"/>
              <a:buChar char="Ø"/>
            </a:pPr>
            <a:r>
              <a:rPr lang="en-US" sz="1800">
                <a:latin typeface="Cambria" panose="02040503050406030204" charset="0"/>
                <a:ea typeface="Arial" panose="020B0604020202020204"/>
                <a:cs typeface="Cambria" panose="02040503050406030204" charset="0"/>
                <a:sym typeface="Arial" panose="020B0604020202020204"/>
              </a:rPr>
              <a:t>3 basic cloud security enforcements are expected. </a:t>
            </a:r>
            <a:endParaRPr lang="en-US" sz="1800">
              <a:latin typeface="Cambria" panose="02040503050406030204" charset="0"/>
              <a:ea typeface="Arial" panose="020B0604020202020204"/>
              <a:cs typeface="Cambria" panose="02040503050406030204" charset="0"/>
              <a:sym typeface="Arial" panose="020B0604020202020204"/>
            </a:endParaRPr>
          </a:p>
          <a:p>
            <a:pPr marL="342900" lvl="0" indent="-3429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24600"/>
              </a:buClr>
              <a:buSzPts val="1800"/>
              <a:buFont typeface="Wingdings" panose="05000000000000000000" charset="0"/>
              <a:buChar char="Ø"/>
            </a:pPr>
            <a:endParaRPr lang="en-US" sz="1800">
              <a:latin typeface="Cambria" panose="02040503050406030204" charset="0"/>
              <a:ea typeface="Arial" panose="020B0604020202020204"/>
              <a:cs typeface="Cambria" panose="02040503050406030204" charset="0"/>
              <a:sym typeface="Arial" panose="020B0604020202020204"/>
            </a:endParaRPr>
          </a:p>
          <a:p>
            <a:pPr marL="342900" lvl="0" indent="-3429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24600"/>
              </a:buClr>
              <a:buSzPts val="1800"/>
              <a:buFont typeface="Wingdings" panose="05000000000000000000" charset="0"/>
              <a:buChar char="Ø"/>
            </a:pPr>
            <a:r>
              <a:rPr lang="en-US" sz="1800">
                <a:latin typeface="Cambria" panose="02040503050406030204" charset="0"/>
                <a:ea typeface="Arial" panose="020B0604020202020204"/>
                <a:cs typeface="Cambria" panose="02040503050406030204" charset="0"/>
                <a:sym typeface="Arial" panose="020B0604020202020204"/>
              </a:rPr>
              <a:t>Security in data centers demands on-site security year round. Biometric readers, CCTV (close-circuit TV), motion detection, and man traps are often deployed. </a:t>
            </a:r>
            <a:endParaRPr lang="en-US" sz="1800">
              <a:latin typeface="Cambria" panose="02040503050406030204" charset="0"/>
              <a:ea typeface="Arial" panose="020B0604020202020204"/>
              <a:cs typeface="Cambria" panose="02040503050406030204" charset="0"/>
              <a:sym typeface="Arial" panose="020B0604020202020204"/>
            </a:endParaRPr>
          </a:p>
          <a:p>
            <a:pPr marL="342900" lvl="0" indent="-3429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24600"/>
              </a:buClr>
              <a:buSzPts val="1800"/>
              <a:buFont typeface="Wingdings" panose="05000000000000000000" charset="0"/>
              <a:buChar char="Ø"/>
            </a:pPr>
            <a:endParaRPr lang="en-US" sz="1800">
              <a:latin typeface="Cambria" panose="02040503050406030204" charset="0"/>
              <a:ea typeface="Arial" panose="020B0604020202020204"/>
              <a:cs typeface="Cambria" panose="02040503050406030204" charset="0"/>
              <a:sym typeface="Arial" panose="020B0604020202020204"/>
            </a:endParaRPr>
          </a:p>
          <a:p>
            <a:pPr marL="342900" lvl="0" indent="-3429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24600"/>
              </a:buClr>
              <a:buSzPts val="1800"/>
              <a:buFont typeface="Wingdings" panose="05000000000000000000" charset="0"/>
              <a:buChar char="Ø"/>
            </a:pPr>
            <a:r>
              <a:rPr lang="en-US" sz="1800">
                <a:latin typeface="Cambria" panose="02040503050406030204" charset="0"/>
                <a:ea typeface="Arial" panose="020B0604020202020204"/>
                <a:cs typeface="Cambria" panose="02040503050406030204" charset="0"/>
                <a:sym typeface="Arial" panose="020B0604020202020204"/>
              </a:rPr>
              <a:t>Also, network security demands fault-tolerant external firewalls, intrusion detection systems (IDSes), and third-party vulnerability assessment. </a:t>
            </a:r>
            <a:endParaRPr lang="en-US" sz="1800">
              <a:latin typeface="Cambria" panose="02040503050406030204" charset="0"/>
              <a:ea typeface="Arial" panose="020B0604020202020204"/>
              <a:cs typeface="Cambria" panose="02040503050406030204" charset="0"/>
              <a:sym typeface="Arial" panose="020B0604020202020204"/>
            </a:endParaRPr>
          </a:p>
          <a:p>
            <a:pPr marL="342900" lvl="0" indent="-3429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24600"/>
              </a:buClr>
              <a:buSzPts val="1800"/>
              <a:buFont typeface="Wingdings" panose="05000000000000000000" charset="0"/>
              <a:buChar char="Ø"/>
            </a:pPr>
            <a:endParaRPr lang="en-US" sz="1800">
              <a:latin typeface="Cambria" panose="02040503050406030204" charset="0"/>
              <a:ea typeface="Arial" panose="020B0604020202020204"/>
              <a:cs typeface="Cambria" panose="02040503050406030204" charset="0"/>
              <a:sym typeface="Arial" panose="020B0604020202020204"/>
            </a:endParaRPr>
          </a:p>
          <a:p>
            <a:pPr marL="342900" lvl="0" indent="-3429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24600"/>
              </a:buClr>
              <a:buSzPts val="1800"/>
              <a:buFont typeface="Wingdings" panose="05000000000000000000" charset="0"/>
              <a:buChar char="Ø"/>
            </a:pPr>
            <a:r>
              <a:rPr lang="en-US" sz="1800">
                <a:latin typeface="Cambria" panose="02040503050406030204" charset="0"/>
                <a:ea typeface="Arial" panose="020B0604020202020204"/>
                <a:cs typeface="Cambria" panose="02040503050406030204" charset="0"/>
                <a:sym typeface="Arial" panose="020B0604020202020204"/>
              </a:rPr>
              <a:t>Finally, platform security demands SSL and data decryption, strict password policies, and system trust certification.</a:t>
            </a:r>
            <a:endParaRPr lang="en-US" sz="1800">
              <a:latin typeface="Cambria" panose="02040503050406030204" charset="0"/>
              <a:ea typeface="Arial" panose="020B0604020202020204"/>
              <a:cs typeface="Cambria" panose="02040503050406030204" charset="0"/>
              <a:sym typeface="Arial" panose="020B0604020202020204"/>
            </a:endParaRPr>
          </a:p>
          <a:p>
            <a:pPr marL="342900" lvl="0" indent="-3429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24600"/>
              </a:buClr>
              <a:buSzPts val="1800"/>
              <a:buFont typeface="Wingdings" panose="05000000000000000000" charset="0"/>
              <a:buChar char="Ø"/>
            </a:pPr>
            <a:endParaRPr lang="en-US" sz="1800">
              <a:latin typeface="Cambria" panose="02040503050406030204" charset="0"/>
              <a:ea typeface="Arial" panose="020B0604020202020204"/>
              <a:cs typeface="Cambria" panose="02040503050406030204" charset="0"/>
              <a:sym typeface="Arial" panose="020B0604020202020204"/>
            </a:endParaRPr>
          </a:p>
          <a:p>
            <a:pPr marL="342900" lvl="0" indent="-3429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24600"/>
              </a:buClr>
              <a:buSzPts val="1800"/>
              <a:buFont typeface="Wingdings" panose="05000000000000000000" charset="0"/>
              <a:buChar char="Ø"/>
            </a:pPr>
            <a:r>
              <a:rPr lang="en-US" sz="1800">
                <a:latin typeface="Cambria" panose="02040503050406030204" charset="0"/>
                <a:ea typeface="Arial" panose="020B0604020202020204"/>
                <a:cs typeface="Cambria" panose="02040503050406030204" charset="0"/>
                <a:sym typeface="Arial" panose="020B0604020202020204"/>
              </a:rPr>
              <a:t>Figure shows the mapping of cloud models, where special security measures are deployed at various cloud operating levels</a:t>
            </a:r>
            <a:endParaRPr lang="en-US" sz="1800">
              <a:latin typeface="Cambria" panose="02040503050406030204" charset="0"/>
              <a:ea typeface="Arial" panose="020B0604020202020204"/>
              <a:cs typeface="Cambria" panose="02040503050406030204" charset="0"/>
              <a:sym typeface="Arial" panose="020B0604020202020204"/>
            </a:endParaRPr>
          </a:p>
        </p:txBody>
      </p:sp>
      <p:graphicFrame>
        <p:nvGraphicFramePr>
          <p:cNvPr id="424" name="Google Shape;424;p36"/>
          <p:cNvGraphicFramePr/>
          <p:nvPr/>
        </p:nvGraphicFramePr>
        <p:xfrm>
          <a:off x="8172450" y="6350"/>
          <a:ext cx="971550" cy="81851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" name="" r:id="rId1" imgW="10372725" imgH="8743950" progId="Paint.Picture">
                  <p:embed/>
                </p:oleObj>
              </mc:Choice>
              <mc:Fallback>
                <p:oleObj name="" r:id="rId1" imgW="10372725" imgH="8743950" progId="Paint.Picture">
                  <p:embed/>
                  <p:pic>
                    <p:nvPicPr>
                      <p:cNvPr id="0" name="Google Shape;424;p36"/>
                      <p:cNvPicPr preferRelativeResize="0"/>
                      <p:nvPr/>
                    </p:nvPicPr>
                    <p:blipFill rotWithShape="1">
                      <a:blip r:embed="rId2"/>
                      <a:srcRect/>
                      <a:stretch>
                        <a:fillRect/>
                      </a:stretch>
                    </p:blipFill>
                    <p:spPr>
                      <a:xfrm>
                        <a:off x="8172450" y="6350"/>
                        <a:ext cx="971550" cy="81851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425" name="Google Shape;425;p36"/>
          <p:cNvPicPr preferRelativeResize="0"/>
          <p:nvPr/>
        </p:nvPicPr>
        <p:blipFill rotWithShape="1">
          <a:blip r:embed="rId3"/>
          <a:srcRect/>
          <a:stretch>
            <a:fillRect/>
          </a:stretch>
        </p:blipFill>
        <p:spPr>
          <a:xfrm>
            <a:off x="0" y="6350"/>
            <a:ext cx="897890" cy="85344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421" name="Shape 4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2" name="Google Shape;422;p36"/>
          <p:cNvSpPr txBox="1"/>
          <p:nvPr>
            <p:ph type="title"/>
          </p:nvPr>
        </p:nvSpPr>
        <p:spPr>
          <a:xfrm>
            <a:off x="601980" y="222250"/>
            <a:ext cx="7473950" cy="7632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750D"/>
              </a:buClr>
              <a:buSzPts val="3200"/>
              <a:buFont typeface="Arial" panose="020B0604020202020204"/>
              <a:buNone/>
            </a:pPr>
            <a:r>
              <a:rPr lang="en-US" altLang="en-US" sz="3200" b="1"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Basic Cloud Security</a:t>
            </a:r>
            <a:endParaRPr lang="en-US" altLang="en-US" sz="3200" b="1"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423" name="Google Shape;423;p36"/>
          <p:cNvSpPr txBox="1"/>
          <p:nvPr>
            <p:ph type="body" idx="1"/>
          </p:nvPr>
        </p:nvSpPr>
        <p:spPr>
          <a:xfrm>
            <a:off x="117475" y="953135"/>
            <a:ext cx="3082290" cy="5577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42900" lvl="0" indent="-3429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24600"/>
              </a:buClr>
              <a:buSzPts val="1800"/>
              <a:buFont typeface="Wingdings" panose="05000000000000000000" charset="0"/>
              <a:buChar char="Ø"/>
            </a:pPr>
            <a:r>
              <a:rPr lang="en-US" sz="1600">
                <a:latin typeface="Cambria" panose="02040503050406030204" charset="0"/>
                <a:ea typeface="Arial" panose="020B0604020202020204"/>
                <a:cs typeface="Cambria" panose="02040503050406030204" charset="0"/>
                <a:sym typeface="Arial" panose="020B0604020202020204"/>
              </a:rPr>
              <a:t>Servers in cloud can be physical machines or VMs. </a:t>
            </a:r>
            <a:endParaRPr lang="en-US" sz="1600">
              <a:latin typeface="Cambria" panose="02040503050406030204" charset="0"/>
              <a:ea typeface="Arial" panose="020B0604020202020204"/>
              <a:cs typeface="Cambria" panose="02040503050406030204" charset="0"/>
              <a:sym typeface="Arial" panose="020B0604020202020204"/>
            </a:endParaRPr>
          </a:p>
          <a:p>
            <a:pPr marL="342900" lvl="0" indent="-3429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24600"/>
              </a:buClr>
              <a:buSzPts val="1800"/>
              <a:buFont typeface="Wingdings" panose="05000000000000000000" charset="0"/>
              <a:buChar char="Ø"/>
            </a:pPr>
            <a:endParaRPr lang="en-US" sz="1600">
              <a:latin typeface="Cambria" panose="02040503050406030204" charset="0"/>
              <a:ea typeface="Arial" panose="020B0604020202020204"/>
              <a:cs typeface="Cambria" panose="02040503050406030204" charset="0"/>
              <a:sym typeface="Arial" panose="020B0604020202020204"/>
            </a:endParaRPr>
          </a:p>
          <a:p>
            <a:pPr marL="342900" lvl="0" indent="-3429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24600"/>
              </a:buClr>
              <a:buSzPts val="1800"/>
              <a:buFont typeface="Wingdings" panose="05000000000000000000" charset="0"/>
              <a:buChar char="Ø"/>
            </a:pPr>
            <a:r>
              <a:rPr lang="en-US" sz="1600">
                <a:latin typeface="Cambria" panose="02040503050406030204" charset="0"/>
                <a:ea typeface="Arial" panose="020B0604020202020204"/>
                <a:cs typeface="Cambria" panose="02040503050406030204" charset="0"/>
                <a:sym typeface="Arial" panose="020B0604020202020204"/>
              </a:rPr>
              <a:t>The provisioning tool carves out the systems from the cloud to satisfy the requested service. </a:t>
            </a:r>
            <a:endParaRPr lang="en-US" sz="1600">
              <a:latin typeface="Cambria" panose="02040503050406030204" charset="0"/>
              <a:ea typeface="Arial" panose="020B0604020202020204"/>
              <a:cs typeface="Cambria" panose="02040503050406030204" charset="0"/>
              <a:sym typeface="Arial" panose="020B0604020202020204"/>
            </a:endParaRPr>
          </a:p>
          <a:p>
            <a:pPr marL="342900" lvl="0" indent="-3429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24600"/>
              </a:buClr>
              <a:buSzPts val="1800"/>
              <a:buFont typeface="Wingdings" panose="05000000000000000000" charset="0"/>
              <a:buChar char="Ø"/>
            </a:pPr>
            <a:endParaRPr lang="en-US" sz="1600">
              <a:latin typeface="Cambria" panose="02040503050406030204" charset="0"/>
              <a:ea typeface="Arial" panose="020B0604020202020204"/>
              <a:cs typeface="Cambria" panose="02040503050406030204" charset="0"/>
              <a:sym typeface="Arial" panose="020B0604020202020204"/>
            </a:endParaRPr>
          </a:p>
          <a:p>
            <a:pPr marL="342900" lvl="0" indent="-3429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24600"/>
              </a:buClr>
              <a:buSzPts val="1800"/>
              <a:buFont typeface="Wingdings" panose="05000000000000000000" charset="0"/>
              <a:buChar char="Ø"/>
            </a:pPr>
            <a:r>
              <a:rPr lang="en-US" sz="1600">
                <a:latin typeface="Cambria" panose="02040503050406030204" charset="0"/>
                <a:ea typeface="Arial" panose="020B0604020202020204"/>
                <a:cs typeface="Cambria" panose="02040503050406030204" charset="0"/>
                <a:sym typeface="Arial" panose="020B0604020202020204"/>
              </a:rPr>
              <a:t>A security-aware cloud architecture demands security enforcement. </a:t>
            </a:r>
            <a:endParaRPr lang="en-US" sz="1600">
              <a:latin typeface="Cambria" panose="02040503050406030204" charset="0"/>
              <a:ea typeface="Arial" panose="020B0604020202020204"/>
              <a:cs typeface="Cambria" panose="02040503050406030204" charset="0"/>
              <a:sym typeface="Arial" panose="020B0604020202020204"/>
            </a:endParaRPr>
          </a:p>
          <a:p>
            <a:pPr marL="342900" lvl="0" indent="-3429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24600"/>
              </a:buClr>
              <a:buSzPts val="1800"/>
              <a:buFont typeface="Wingdings" panose="05000000000000000000" charset="0"/>
              <a:buChar char="Ø"/>
            </a:pPr>
            <a:endParaRPr lang="en-US" sz="1600">
              <a:latin typeface="Cambria" panose="02040503050406030204" charset="0"/>
              <a:ea typeface="Arial" panose="020B0604020202020204"/>
              <a:cs typeface="Cambria" panose="02040503050406030204" charset="0"/>
              <a:sym typeface="Arial" panose="020B0604020202020204"/>
            </a:endParaRPr>
          </a:p>
          <a:p>
            <a:pPr marL="342900" lvl="0" indent="-3429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24600"/>
              </a:buClr>
              <a:buSzPts val="1800"/>
              <a:buFont typeface="Wingdings" panose="05000000000000000000" charset="0"/>
              <a:buChar char="Ø"/>
            </a:pPr>
            <a:r>
              <a:rPr lang="en-US" sz="1600">
                <a:latin typeface="Cambria" panose="02040503050406030204" charset="0"/>
                <a:ea typeface="Arial" panose="020B0604020202020204"/>
                <a:cs typeface="Cambria" panose="02040503050406030204" charset="0"/>
                <a:sym typeface="Arial" panose="020B0604020202020204"/>
              </a:rPr>
              <a:t>Malware-based attacks such as network worms, viruses, and DDoS attacks exploit system vulnerabilities. </a:t>
            </a:r>
            <a:endParaRPr lang="en-US" sz="1600">
              <a:latin typeface="Cambria" panose="02040503050406030204" charset="0"/>
              <a:ea typeface="Arial" panose="020B0604020202020204"/>
              <a:cs typeface="Cambria" panose="02040503050406030204" charset="0"/>
              <a:sym typeface="Arial" panose="020B0604020202020204"/>
            </a:endParaRPr>
          </a:p>
          <a:p>
            <a:pPr marL="342900" lvl="0" indent="-3429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24600"/>
              </a:buClr>
              <a:buSzPts val="1800"/>
              <a:buFont typeface="Wingdings" panose="05000000000000000000" charset="0"/>
              <a:buChar char="Ø"/>
            </a:pPr>
            <a:endParaRPr lang="en-US" sz="1600">
              <a:latin typeface="Cambria" panose="02040503050406030204" charset="0"/>
              <a:ea typeface="Arial" panose="020B0604020202020204"/>
              <a:cs typeface="Cambria" panose="02040503050406030204" charset="0"/>
              <a:sym typeface="Arial" panose="020B0604020202020204"/>
            </a:endParaRPr>
          </a:p>
          <a:p>
            <a:pPr marL="342900" lvl="0" indent="-3429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24600"/>
              </a:buClr>
              <a:buSzPts val="1800"/>
              <a:buFont typeface="Wingdings" panose="05000000000000000000" charset="0"/>
              <a:buChar char="Ø"/>
            </a:pPr>
            <a:r>
              <a:rPr lang="en-US" sz="1600">
                <a:latin typeface="Cambria" panose="02040503050406030204" charset="0"/>
                <a:ea typeface="Arial" panose="020B0604020202020204"/>
                <a:cs typeface="Cambria" panose="02040503050406030204" charset="0"/>
                <a:sym typeface="Arial" panose="020B0604020202020204"/>
              </a:rPr>
              <a:t>These attacks compromise system functionality or provide unauthorized access to critical information.</a:t>
            </a:r>
            <a:endParaRPr lang="en-US" sz="1600">
              <a:latin typeface="Cambria" panose="02040503050406030204" charset="0"/>
              <a:ea typeface="Arial" panose="020B0604020202020204"/>
              <a:cs typeface="Cambria" panose="02040503050406030204" charset="0"/>
              <a:sym typeface="Arial" panose="020B0604020202020204"/>
            </a:endParaRPr>
          </a:p>
        </p:txBody>
      </p:sp>
      <p:graphicFrame>
        <p:nvGraphicFramePr>
          <p:cNvPr id="424" name="Google Shape;424;p36"/>
          <p:cNvGraphicFramePr/>
          <p:nvPr/>
        </p:nvGraphicFramePr>
        <p:xfrm>
          <a:off x="8172450" y="6350"/>
          <a:ext cx="971550" cy="81851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" name="" r:id="rId1" imgW="10372725" imgH="8743950" progId="Paint.Picture">
                  <p:embed/>
                </p:oleObj>
              </mc:Choice>
              <mc:Fallback>
                <p:oleObj name="" r:id="rId1" imgW="10372725" imgH="8743950" progId="Paint.Picture">
                  <p:embed/>
                  <p:pic>
                    <p:nvPicPr>
                      <p:cNvPr id="0" name="Google Shape;424;p36"/>
                      <p:cNvPicPr preferRelativeResize="0"/>
                      <p:nvPr/>
                    </p:nvPicPr>
                    <p:blipFill rotWithShape="1">
                      <a:blip r:embed="rId2"/>
                      <a:srcRect/>
                      <a:stretch>
                        <a:fillRect/>
                      </a:stretch>
                    </p:blipFill>
                    <p:spPr>
                      <a:xfrm>
                        <a:off x="8172450" y="6350"/>
                        <a:ext cx="971550" cy="81851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425" name="Google Shape;425;p36"/>
          <p:cNvPicPr preferRelativeResize="0"/>
          <p:nvPr/>
        </p:nvPicPr>
        <p:blipFill rotWithShape="1">
          <a:blip r:embed="rId3"/>
          <a:srcRect/>
          <a:stretch>
            <a:fillRect/>
          </a:stretch>
        </p:blipFill>
        <p:spPr>
          <a:xfrm>
            <a:off x="0" y="6350"/>
            <a:ext cx="897890" cy="853440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99765" y="961390"/>
            <a:ext cx="5795010" cy="5201285"/>
          </a:xfrm>
          <a:prstGeom prst="rect">
            <a:avLst/>
          </a:prstGeom>
        </p:spPr>
      </p:pic>
      <p:sp>
        <p:nvSpPr>
          <p:cNvPr id="3" name="Text Box 2"/>
          <p:cNvSpPr txBox="1"/>
          <p:nvPr/>
        </p:nvSpPr>
        <p:spPr>
          <a:xfrm>
            <a:off x="233045" y="6275705"/>
            <a:ext cx="8910955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GB" altLang="en-US" sz="1000" b="1">
                <a:latin typeface="Times New Roman" panose="02020603050405020304" charset="0"/>
                <a:cs typeface="Times New Roman" panose="02020603050405020304" charset="0"/>
              </a:rPr>
              <a:t>Cloud service models on the left (a) and corresponding security measures on the right (b); the IaaS is at the</a:t>
            </a:r>
            <a:r>
              <a:rPr lang="en-US" altLang="en-GB" sz="1000" b="1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GB" altLang="en-US" sz="1000" b="1">
                <a:latin typeface="Times New Roman" panose="02020603050405020304" charset="0"/>
                <a:cs typeface="Times New Roman" panose="02020603050405020304" charset="0"/>
              </a:rPr>
              <a:t>innermost level, PaaS is at the middle level, and SaaS is at the outermost level, including all hardware,</a:t>
            </a:r>
            <a:r>
              <a:rPr lang="en-US" altLang="en-GB" sz="1000" b="1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GB" altLang="en-US" sz="1000" b="1">
                <a:latin typeface="Times New Roman" panose="02020603050405020304" charset="0"/>
                <a:cs typeface="Times New Roman" panose="02020603050405020304" charset="0"/>
              </a:rPr>
              <a:t>software, datasets, and networking resources.</a:t>
            </a:r>
            <a:endParaRPr lang="en-GB" altLang="en-US" sz="1000" b="1">
              <a:latin typeface="Times New Roman" panose="02020603050405020304" charset="0"/>
              <a:cs typeface="Times New Roman" panose="02020603050405020304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421" name="Shape 4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2" name="Google Shape;422;p36"/>
          <p:cNvSpPr txBox="1"/>
          <p:nvPr>
            <p:ph type="title"/>
          </p:nvPr>
        </p:nvSpPr>
        <p:spPr>
          <a:xfrm>
            <a:off x="601980" y="222250"/>
            <a:ext cx="7473950" cy="7632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750D"/>
              </a:buClr>
              <a:buSzPts val="3200"/>
              <a:buFont typeface="Arial" panose="020B0604020202020204"/>
              <a:buNone/>
            </a:pPr>
            <a:r>
              <a:rPr lang="en-US" altLang="en-US" sz="3200" b="1"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Cloud Defense Methods</a:t>
            </a:r>
            <a:endParaRPr lang="en-US" altLang="en-US" sz="3200" b="1"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423" name="Google Shape;423;p36"/>
          <p:cNvSpPr txBox="1"/>
          <p:nvPr>
            <p:ph type="body" idx="1"/>
          </p:nvPr>
        </p:nvSpPr>
        <p:spPr>
          <a:xfrm>
            <a:off x="131445" y="953135"/>
            <a:ext cx="2457450" cy="5457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42900" lvl="0" indent="-3429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24600"/>
              </a:buClr>
              <a:buSzPts val="1800"/>
              <a:buFont typeface="Wingdings" panose="05000000000000000000" charset="0"/>
              <a:buChar char="Ø"/>
            </a:pPr>
            <a:r>
              <a:rPr lang="en-US" sz="1800">
                <a:latin typeface="Cambria" panose="02040503050406030204" charset="0"/>
                <a:ea typeface="Arial" panose="020B0604020202020204"/>
                <a:cs typeface="Cambria" panose="02040503050406030204" charset="0"/>
                <a:sym typeface="Arial" panose="020B0604020202020204"/>
              </a:rPr>
              <a:t>Virtualization enhances cloud security.</a:t>
            </a:r>
            <a:endParaRPr lang="en-US" sz="1800">
              <a:latin typeface="Cambria" panose="02040503050406030204" charset="0"/>
              <a:ea typeface="Arial" panose="020B0604020202020204"/>
              <a:cs typeface="Cambria" panose="02040503050406030204" charset="0"/>
              <a:sym typeface="Arial" panose="020B0604020202020204"/>
            </a:endParaRPr>
          </a:p>
          <a:p>
            <a:pPr marL="342900" lvl="0" indent="-3429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24600"/>
              </a:buClr>
              <a:buSzPts val="1800"/>
              <a:buFont typeface="Wingdings" panose="05000000000000000000" charset="0"/>
              <a:buChar char="Ø"/>
            </a:pPr>
            <a:endParaRPr lang="en-US" sz="1800">
              <a:latin typeface="Cambria" panose="02040503050406030204" charset="0"/>
              <a:ea typeface="Arial" panose="020B0604020202020204"/>
              <a:cs typeface="Cambria" panose="02040503050406030204" charset="0"/>
              <a:sym typeface="Arial" panose="020B0604020202020204"/>
            </a:endParaRPr>
          </a:p>
          <a:p>
            <a:pPr marL="342900" lvl="0" indent="-3429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24600"/>
              </a:buClr>
              <a:buSzPts val="1800"/>
              <a:buFont typeface="Wingdings" panose="05000000000000000000" charset="0"/>
              <a:buChar char="Ø"/>
            </a:pPr>
            <a:r>
              <a:rPr lang="en-US" sz="1800">
                <a:latin typeface="Cambria" panose="02040503050406030204" charset="0"/>
                <a:ea typeface="Arial" panose="020B0604020202020204"/>
                <a:cs typeface="Cambria" panose="02040503050406030204" charset="0"/>
                <a:sym typeface="Arial" panose="020B0604020202020204"/>
              </a:rPr>
              <a:t> Security attacks in 1 VM are isolated and contained from affecting other VMs. </a:t>
            </a:r>
            <a:endParaRPr lang="en-US" sz="1800">
              <a:latin typeface="Cambria" panose="02040503050406030204" charset="0"/>
              <a:ea typeface="Arial" panose="020B0604020202020204"/>
              <a:cs typeface="Cambria" panose="02040503050406030204" charset="0"/>
              <a:sym typeface="Arial" panose="020B0604020202020204"/>
            </a:endParaRPr>
          </a:p>
          <a:p>
            <a:pPr marL="342900" lvl="0" indent="-3429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24600"/>
              </a:buClr>
              <a:buSzPts val="1800"/>
              <a:buFont typeface="Wingdings" panose="05000000000000000000" charset="0"/>
              <a:buChar char="Ø"/>
            </a:pPr>
            <a:endParaRPr lang="en-US" sz="1800">
              <a:latin typeface="Cambria" panose="02040503050406030204" charset="0"/>
              <a:ea typeface="Arial" panose="020B0604020202020204"/>
              <a:cs typeface="Cambria" panose="02040503050406030204" charset="0"/>
              <a:sym typeface="Arial" panose="020B0604020202020204"/>
            </a:endParaRPr>
          </a:p>
          <a:p>
            <a:pPr marL="342900" lvl="0" indent="-3429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24600"/>
              </a:buClr>
              <a:buSzPts val="1800"/>
              <a:buFont typeface="Wingdings" panose="05000000000000000000" charset="0"/>
              <a:buChar char="Ø"/>
            </a:pPr>
            <a:r>
              <a:rPr lang="en-US" sz="1800">
                <a:solidFill>
                  <a:schemeClr val="accent6">
                    <a:lumMod val="75000"/>
                  </a:schemeClr>
                </a:solidFill>
                <a:latin typeface="Cambria" panose="02040503050406030204" charset="0"/>
                <a:ea typeface="Arial" panose="020B0604020202020204"/>
                <a:cs typeface="Cambria" panose="02040503050406030204" charset="0"/>
                <a:sym typeface="Arial" panose="020B0604020202020204"/>
              </a:rPr>
              <a:t>Table</a:t>
            </a:r>
            <a:r>
              <a:rPr lang="en-US" sz="1800">
                <a:latin typeface="Cambria" panose="02040503050406030204" charset="0"/>
                <a:ea typeface="Arial" panose="020B0604020202020204"/>
                <a:cs typeface="Cambria" panose="02040503050406030204" charset="0"/>
                <a:sym typeface="Arial" panose="020B0604020202020204"/>
              </a:rPr>
              <a:t> lists </a:t>
            </a:r>
            <a:r>
              <a:rPr lang="en-US" sz="1800">
                <a:solidFill>
                  <a:schemeClr val="accent6">
                    <a:lumMod val="75000"/>
                  </a:schemeClr>
                </a:solidFill>
                <a:latin typeface="Cambria" panose="02040503050406030204" charset="0"/>
                <a:ea typeface="Arial" panose="020B0604020202020204"/>
                <a:cs typeface="Cambria" panose="02040503050406030204" charset="0"/>
                <a:sym typeface="Arial" panose="020B0604020202020204"/>
              </a:rPr>
              <a:t>8 protection schemes </a:t>
            </a:r>
            <a:r>
              <a:rPr lang="en-US" sz="1800">
                <a:latin typeface="Cambria" panose="02040503050406030204" charset="0"/>
                <a:ea typeface="Arial" panose="020B0604020202020204"/>
                <a:cs typeface="Cambria" panose="02040503050406030204" charset="0"/>
                <a:sym typeface="Arial" panose="020B0604020202020204"/>
              </a:rPr>
              <a:t>to secure public clouds and data centers. </a:t>
            </a:r>
            <a:endParaRPr lang="en-US" sz="1800">
              <a:latin typeface="Cambria" panose="02040503050406030204" charset="0"/>
              <a:ea typeface="Arial" panose="020B0604020202020204"/>
              <a:cs typeface="Cambria" panose="02040503050406030204" charset="0"/>
              <a:sym typeface="Arial" panose="020B0604020202020204"/>
            </a:endParaRPr>
          </a:p>
          <a:p>
            <a:pPr marL="342900" lvl="0" indent="-3429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24600"/>
              </a:buClr>
              <a:buSzPts val="1800"/>
              <a:buFont typeface="Wingdings" panose="05000000000000000000" charset="0"/>
              <a:buChar char="Ø"/>
            </a:pPr>
            <a:endParaRPr lang="en-US" sz="1800">
              <a:latin typeface="Cambria" panose="02040503050406030204" charset="0"/>
              <a:ea typeface="Arial" panose="020B0604020202020204"/>
              <a:cs typeface="Cambria" panose="02040503050406030204" charset="0"/>
              <a:sym typeface="Arial" panose="020B0604020202020204"/>
            </a:endParaRPr>
          </a:p>
          <a:p>
            <a:pPr marL="342900" lvl="0" indent="-3429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24600"/>
              </a:buClr>
              <a:buSzPts val="1800"/>
              <a:buFont typeface="Wingdings" panose="05000000000000000000" charset="0"/>
              <a:buChar char="Ø"/>
            </a:pPr>
            <a:r>
              <a:rPr lang="en-US" sz="1800">
                <a:latin typeface="Cambria" panose="02040503050406030204" charset="0"/>
                <a:ea typeface="Arial" panose="020B0604020202020204"/>
                <a:cs typeface="Cambria" panose="02040503050406030204" charset="0"/>
                <a:sym typeface="Arial" panose="020B0604020202020204"/>
              </a:rPr>
              <a:t>VM failures do not propagate to other VMs.</a:t>
            </a:r>
            <a:endParaRPr lang="en-US" sz="1800">
              <a:latin typeface="Cambria" panose="02040503050406030204" charset="0"/>
              <a:ea typeface="Arial" panose="020B0604020202020204"/>
              <a:cs typeface="Cambria" panose="02040503050406030204" charset="0"/>
              <a:sym typeface="Arial" panose="020B0604020202020204"/>
            </a:endParaRPr>
          </a:p>
        </p:txBody>
      </p:sp>
      <p:graphicFrame>
        <p:nvGraphicFramePr>
          <p:cNvPr id="424" name="Google Shape;424;p36"/>
          <p:cNvGraphicFramePr/>
          <p:nvPr/>
        </p:nvGraphicFramePr>
        <p:xfrm>
          <a:off x="8172450" y="6350"/>
          <a:ext cx="971550" cy="81851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" name="" r:id="rId1" imgW="10372725" imgH="8743950" progId="Paint.Picture">
                  <p:embed/>
                </p:oleObj>
              </mc:Choice>
              <mc:Fallback>
                <p:oleObj name="" r:id="rId1" imgW="10372725" imgH="8743950" progId="Paint.Picture">
                  <p:embed/>
                  <p:pic>
                    <p:nvPicPr>
                      <p:cNvPr id="0" name="Google Shape;424;p36"/>
                      <p:cNvPicPr preferRelativeResize="0"/>
                      <p:nvPr/>
                    </p:nvPicPr>
                    <p:blipFill rotWithShape="1">
                      <a:blip r:embed="rId2"/>
                      <a:srcRect/>
                      <a:stretch>
                        <a:fillRect/>
                      </a:stretch>
                    </p:blipFill>
                    <p:spPr>
                      <a:xfrm>
                        <a:off x="8172450" y="6350"/>
                        <a:ext cx="971550" cy="81851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425" name="Google Shape;425;p36"/>
          <p:cNvPicPr preferRelativeResize="0"/>
          <p:nvPr/>
        </p:nvPicPr>
        <p:blipFill rotWithShape="1">
          <a:blip r:embed="rId3"/>
          <a:srcRect/>
          <a:stretch>
            <a:fillRect/>
          </a:stretch>
        </p:blipFill>
        <p:spPr>
          <a:xfrm>
            <a:off x="0" y="6350"/>
            <a:ext cx="897890" cy="853440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88260" y="952500"/>
            <a:ext cx="6555740" cy="569722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421" name="Shape 4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2" name="Google Shape;422;p36"/>
          <p:cNvSpPr txBox="1"/>
          <p:nvPr>
            <p:ph type="title"/>
          </p:nvPr>
        </p:nvSpPr>
        <p:spPr>
          <a:xfrm>
            <a:off x="601980" y="222250"/>
            <a:ext cx="7473950" cy="7632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750D"/>
              </a:buClr>
              <a:buSzPts val="3200"/>
              <a:buFont typeface="Arial" panose="020B0604020202020204"/>
              <a:buNone/>
            </a:pPr>
            <a:r>
              <a:rPr lang="en-US" altLang="en-US" sz="3200" b="1"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 Privacy and Copyright Protection</a:t>
            </a:r>
            <a:endParaRPr lang="en-US" altLang="en-US" sz="3200" b="1"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423" name="Google Shape;423;p36"/>
          <p:cNvSpPr txBox="1"/>
          <p:nvPr>
            <p:ph type="body" idx="1"/>
          </p:nvPr>
        </p:nvSpPr>
        <p:spPr>
          <a:xfrm>
            <a:off x="250825" y="953135"/>
            <a:ext cx="8733155" cy="57410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42900" lvl="0" indent="-3429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24600"/>
              </a:buClr>
              <a:buSzPts val="1800"/>
              <a:buFont typeface="Wingdings" panose="05000000000000000000" charset="0"/>
              <a:buChar char="Ø"/>
            </a:pPr>
            <a:r>
              <a:rPr lang="en-US" sz="1800">
                <a:latin typeface="Cambria" panose="02040503050406030204" charset="0"/>
                <a:ea typeface="Arial" panose="020B0604020202020204"/>
                <a:cs typeface="Cambria" panose="02040503050406030204" charset="0"/>
                <a:sym typeface="Arial" panose="020B0604020202020204"/>
              </a:rPr>
              <a:t>Here are several security features desired in a secure cloud:</a:t>
            </a:r>
            <a:endParaRPr lang="en-US" sz="1800">
              <a:latin typeface="Cambria" panose="02040503050406030204" charset="0"/>
              <a:ea typeface="Arial" panose="020B0604020202020204"/>
              <a:cs typeface="Cambria" panose="02040503050406030204" charset="0"/>
              <a:sym typeface="Arial" panose="020B0604020202020204"/>
            </a:endParaRPr>
          </a:p>
          <a:p>
            <a:pPr marL="342900" lvl="0" indent="-3429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24600"/>
              </a:buClr>
              <a:buSzPts val="1800"/>
              <a:buFont typeface="Wingdings" panose="05000000000000000000" charset="0"/>
              <a:buChar char="Ø"/>
            </a:pPr>
            <a:endParaRPr lang="en-US" sz="1800">
              <a:latin typeface="Cambria" panose="02040503050406030204" charset="0"/>
              <a:ea typeface="Arial" panose="020B0604020202020204"/>
              <a:cs typeface="Cambria" panose="02040503050406030204" charset="0"/>
              <a:sym typeface="Arial" panose="020B0604020202020204"/>
            </a:endParaRPr>
          </a:p>
          <a:p>
            <a:pPr marL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24600"/>
              </a:buClr>
              <a:buSzPts val="1800"/>
              <a:buNone/>
            </a:pPr>
            <a:r>
              <a:rPr lang="en-US" sz="1600">
                <a:latin typeface="Cambria" panose="02040503050406030204" charset="0"/>
                <a:ea typeface="Arial" panose="020B0604020202020204"/>
                <a:cs typeface="Cambria" panose="02040503050406030204" charset="0"/>
                <a:sym typeface="Arial" panose="020B0604020202020204"/>
              </a:rPr>
              <a:t>• Dynamic web services with full support from secure web technologies</a:t>
            </a:r>
            <a:endParaRPr lang="en-US" sz="1600">
              <a:latin typeface="Cambria" panose="02040503050406030204" charset="0"/>
              <a:ea typeface="Arial" panose="020B0604020202020204"/>
              <a:cs typeface="Cambria" panose="02040503050406030204" charset="0"/>
              <a:sym typeface="Arial" panose="020B0604020202020204"/>
            </a:endParaRPr>
          </a:p>
          <a:p>
            <a:pPr marL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24600"/>
              </a:buClr>
              <a:buSzPts val="1800"/>
              <a:buNone/>
            </a:pPr>
            <a:endParaRPr lang="en-US" sz="1600">
              <a:latin typeface="Cambria" panose="02040503050406030204" charset="0"/>
              <a:ea typeface="Arial" panose="020B0604020202020204"/>
              <a:cs typeface="Cambria" panose="02040503050406030204" charset="0"/>
              <a:sym typeface="Arial" panose="020B0604020202020204"/>
            </a:endParaRPr>
          </a:p>
          <a:p>
            <a:pPr marL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24600"/>
              </a:buClr>
              <a:buSzPts val="1800"/>
              <a:buNone/>
            </a:pPr>
            <a:r>
              <a:rPr lang="en-US" sz="1600">
                <a:latin typeface="Cambria" panose="02040503050406030204" charset="0"/>
                <a:ea typeface="Arial" panose="020B0604020202020204"/>
                <a:cs typeface="Cambria" panose="02040503050406030204" charset="0"/>
                <a:sym typeface="Arial" panose="020B0604020202020204"/>
              </a:rPr>
              <a:t>• Established trust between users and providers through SLAs and reputation systems</a:t>
            </a:r>
            <a:endParaRPr lang="en-US" sz="1600">
              <a:latin typeface="Cambria" panose="02040503050406030204" charset="0"/>
              <a:ea typeface="Arial" panose="020B0604020202020204"/>
              <a:cs typeface="Cambria" panose="02040503050406030204" charset="0"/>
              <a:sym typeface="Arial" panose="020B0604020202020204"/>
            </a:endParaRPr>
          </a:p>
          <a:p>
            <a:pPr marL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24600"/>
              </a:buClr>
              <a:buSzPts val="1800"/>
              <a:buNone/>
            </a:pPr>
            <a:endParaRPr lang="en-US" sz="1600">
              <a:latin typeface="Cambria" panose="02040503050406030204" charset="0"/>
              <a:ea typeface="Arial" panose="020B0604020202020204"/>
              <a:cs typeface="Cambria" panose="02040503050406030204" charset="0"/>
              <a:sym typeface="Arial" panose="020B0604020202020204"/>
            </a:endParaRPr>
          </a:p>
          <a:p>
            <a:pPr marL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24600"/>
              </a:buClr>
              <a:buSzPts val="1800"/>
              <a:buNone/>
            </a:pPr>
            <a:r>
              <a:rPr lang="en-US" sz="1600">
                <a:latin typeface="Cambria" panose="02040503050406030204" charset="0"/>
                <a:ea typeface="Arial" panose="020B0604020202020204"/>
                <a:cs typeface="Cambria" panose="02040503050406030204" charset="0"/>
                <a:sym typeface="Arial" panose="020B0604020202020204"/>
              </a:rPr>
              <a:t>• Effective user identity management and data-access management</a:t>
            </a:r>
            <a:endParaRPr lang="en-US" sz="1600">
              <a:latin typeface="Cambria" panose="02040503050406030204" charset="0"/>
              <a:ea typeface="Arial" panose="020B0604020202020204"/>
              <a:cs typeface="Cambria" panose="02040503050406030204" charset="0"/>
              <a:sym typeface="Arial" panose="020B0604020202020204"/>
            </a:endParaRPr>
          </a:p>
          <a:p>
            <a:pPr marL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24600"/>
              </a:buClr>
              <a:buSzPts val="1800"/>
              <a:buNone/>
            </a:pPr>
            <a:endParaRPr lang="en-US" sz="1600">
              <a:latin typeface="Cambria" panose="02040503050406030204" charset="0"/>
              <a:ea typeface="Arial" panose="020B0604020202020204"/>
              <a:cs typeface="Cambria" panose="02040503050406030204" charset="0"/>
              <a:sym typeface="Arial" panose="020B0604020202020204"/>
            </a:endParaRPr>
          </a:p>
          <a:p>
            <a:pPr marL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24600"/>
              </a:buClr>
              <a:buSzPts val="1800"/>
              <a:buNone/>
            </a:pPr>
            <a:r>
              <a:rPr lang="en-US" sz="1600">
                <a:latin typeface="Cambria" panose="02040503050406030204" charset="0"/>
                <a:ea typeface="Arial" panose="020B0604020202020204"/>
                <a:cs typeface="Cambria" panose="02040503050406030204" charset="0"/>
                <a:sym typeface="Arial" panose="020B0604020202020204"/>
              </a:rPr>
              <a:t>• Single sign-on and single sign-off to reduce security enforcement overhead</a:t>
            </a:r>
            <a:endParaRPr lang="en-US" sz="1600">
              <a:latin typeface="Cambria" panose="02040503050406030204" charset="0"/>
              <a:ea typeface="Arial" panose="020B0604020202020204"/>
              <a:cs typeface="Cambria" panose="02040503050406030204" charset="0"/>
              <a:sym typeface="Arial" panose="020B0604020202020204"/>
            </a:endParaRPr>
          </a:p>
          <a:p>
            <a:pPr marL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24600"/>
              </a:buClr>
              <a:buSzPts val="1800"/>
              <a:buNone/>
            </a:pPr>
            <a:endParaRPr lang="en-US" sz="1600">
              <a:latin typeface="Cambria" panose="02040503050406030204" charset="0"/>
              <a:ea typeface="Arial" panose="020B0604020202020204"/>
              <a:cs typeface="Cambria" panose="02040503050406030204" charset="0"/>
              <a:sym typeface="Arial" panose="020B0604020202020204"/>
            </a:endParaRPr>
          </a:p>
          <a:p>
            <a:pPr marL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24600"/>
              </a:buClr>
              <a:buSzPts val="1800"/>
              <a:buNone/>
            </a:pPr>
            <a:r>
              <a:rPr lang="en-US" sz="1600">
                <a:latin typeface="Cambria" panose="02040503050406030204" charset="0"/>
                <a:ea typeface="Arial" panose="020B0604020202020204"/>
                <a:cs typeface="Cambria" panose="02040503050406030204" charset="0"/>
                <a:sym typeface="Arial" panose="020B0604020202020204"/>
              </a:rPr>
              <a:t>• Auditing and copyright compliance through proactive enforcement</a:t>
            </a:r>
            <a:endParaRPr lang="en-US" sz="1600">
              <a:latin typeface="Cambria" panose="02040503050406030204" charset="0"/>
              <a:ea typeface="Arial" panose="020B0604020202020204"/>
              <a:cs typeface="Cambria" panose="02040503050406030204" charset="0"/>
              <a:sym typeface="Arial" panose="020B0604020202020204"/>
            </a:endParaRPr>
          </a:p>
          <a:p>
            <a:pPr marL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24600"/>
              </a:buClr>
              <a:buSzPts val="1800"/>
              <a:buNone/>
            </a:pPr>
            <a:endParaRPr lang="en-US" sz="1600">
              <a:latin typeface="Cambria" panose="02040503050406030204" charset="0"/>
              <a:ea typeface="Arial" panose="020B0604020202020204"/>
              <a:cs typeface="Cambria" panose="02040503050406030204" charset="0"/>
              <a:sym typeface="Arial" panose="020B0604020202020204"/>
            </a:endParaRPr>
          </a:p>
          <a:p>
            <a:pPr marL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24600"/>
              </a:buClr>
              <a:buSzPts val="1800"/>
              <a:buNone/>
            </a:pPr>
            <a:r>
              <a:rPr lang="en-US" sz="1600">
                <a:latin typeface="Cambria" panose="02040503050406030204" charset="0"/>
                <a:ea typeface="Arial" panose="020B0604020202020204"/>
                <a:cs typeface="Cambria" panose="02040503050406030204" charset="0"/>
                <a:sym typeface="Arial" panose="020B0604020202020204"/>
              </a:rPr>
              <a:t>• Shifting of control of data operations from the client environment to cloud providers</a:t>
            </a:r>
            <a:endParaRPr lang="en-US" sz="1600">
              <a:latin typeface="Cambria" panose="02040503050406030204" charset="0"/>
              <a:ea typeface="Arial" panose="020B0604020202020204"/>
              <a:cs typeface="Cambria" panose="02040503050406030204" charset="0"/>
              <a:sym typeface="Arial" panose="020B0604020202020204"/>
            </a:endParaRPr>
          </a:p>
          <a:p>
            <a:pPr marL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24600"/>
              </a:buClr>
              <a:buSzPts val="1800"/>
              <a:buNone/>
            </a:pPr>
            <a:endParaRPr lang="en-US" sz="1600">
              <a:latin typeface="Cambria" panose="02040503050406030204" charset="0"/>
              <a:ea typeface="Arial" panose="020B0604020202020204"/>
              <a:cs typeface="Cambria" panose="02040503050406030204" charset="0"/>
              <a:sym typeface="Arial" panose="020B0604020202020204"/>
            </a:endParaRPr>
          </a:p>
          <a:p>
            <a:pPr marL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24600"/>
              </a:buClr>
              <a:buSzPts val="1800"/>
              <a:buNone/>
            </a:pPr>
            <a:r>
              <a:rPr lang="en-US" sz="1600">
                <a:latin typeface="Cambria" panose="02040503050406030204" charset="0"/>
                <a:ea typeface="Arial" panose="020B0604020202020204"/>
                <a:cs typeface="Cambria" panose="02040503050406030204" charset="0"/>
                <a:sym typeface="Arial" panose="020B0604020202020204"/>
              </a:rPr>
              <a:t>• Protection of sensitive and regulated information in a shared environment</a:t>
            </a:r>
            <a:endParaRPr lang="en-US" sz="1600">
              <a:latin typeface="Cambria" panose="02040503050406030204" charset="0"/>
              <a:ea typeface="Arial" panose="020B0604020202020204"/>
              <a:cs typeface="Cambria" panose="02040503050406030204" charset="0"/>
              <a:sym typeface="Arial" panose="020B0604020202020204"/>
            </a:endParaRPr>
          </a:p>
        </p:txBody>
      </p:sp>
      <p:graphicFrame>
        <p:nvGraphicFramePr>
          <p:cNvPr id="424" name="Google Shape;424;p36"/>
          <p:cNvGraphicFramePr/>
          <p:nvPr/>
        </p:nvGraphicFramePr>
        <p:xfrm>
          <a:off x="8172450" y="6350"/>
          <a:ext cx="971550" cy="81851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" name="" r:id="rId1" imgW="10372725" imgH="8743950" progId="Paint.Picture">
                  <p:embed/>
                </p:oleObj>
              </mc:Choice>
              <mc:Fallback>
                <p:oleObj name="" r:id="rId1" imgW="10372725" imgH="8743950" progId="Paint.Picture">
                  <p:embed/>
                  <p:pic>
                    <p:nvPicPr>
                      <p:cNvPr id="0" name="Google Shape;424;p36"/>
                      <p:cNvPicPr preferRelativeResize="0"/>
                      <p:nvPr/>
                    </p:nvPicPr>
                    <p:blipFill rotWithShape="1">
                      <a:blip r:embed="rId2"/>
                      <a:srcRect/>
                      <a:stretch>
                        <a:fillRect/>
                      </a:stretch>
                    </p:blipFill>
                    <p:spPr>
                      <a:xfrm>
                        <a:off x="8172450" y="6350"/>
                        <a:ext cx="971550" cy="81851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425" name="Google Shape;425;p36"/>
          <p:cNvPicPr preferRelativeResize="0"/>
          <p:nvPr/>
        </p:nvPicPr>
        <p:blipFill rotWithShape="1">
          <a:blip r:embed="rId3"/>
          <a:srcRect/>
          <a:stretch>
            <a:fillRect/>
          </a:stretch>
        </p:blipFill>
        <p:spPr>
          <a:xfrm>
            <a:off x="0" y="6350"/>
            <a:ext cx="897890" cy="85344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421" name="Shape 4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2" name="Google Shape;422;p36"/>
          <p:cNvSpPr txBox="1"/>
          <p:nvPr>
            <p:ph type="title"/>
          </p:nvPr>
        </p:nvSpPr>
        <p:spPr>
          <a:xfrm>
            <a:off x="601980" y="222250"/>
            <a:ext cx="7473950" cy="7632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750D"/>
              </a:buClr>
              <a:buSzPts val="3200"/>
              <a:buFont typeface="Arial" panose="020B0604020202020204"/>
              <a:buNone/>
            </a:pPr>
            <a:r>
              <a:rPr lang="en-US" altLang="en-US" sz="3200" b="1"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Cloud Security Safeguarded by Gateway and Firewalls</a:t>
            </a:r>
            <a:endParaRPr lang="en-US" altLang="en-US" sz="3200" b="1"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423" name="Google Shape;423;p36"/>
          <p:cNvSpPr txBox="1"/>
          <p:nvPr>
            <p:ph type="body" idx="1"/>
          </p:nvPr>
        </p:nvSpPr>
        <p:spPr>
          <a:xfrm>
            <a:off x="250825" y="953135"/>
            <a:ext cx="4027805" cy="57410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42900" lvl="0" indent="-3429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24600"/>
              </a:buClr>
              <a:buSzPts val="1800"/>
              <a:buFont typeface="Wingdings" panose="05000000000000000000" charset="0"/>
              <a:buChar char="Ø"/>
            </a:pPr>
            <a:r>
              <a:rPr lang="en-US" sz="1700">
                <a:latin typeface="Cambria" panose="02040503050406030204" charset="0"/>
                <a:ea typeface="Arial" panose="020B0604020202020204"/>
                <a:cs typeface="Cambria" panose="02040503050406030204" charset="0"/>
                <a:sym typeface="Arial" panose="020B0604020202020204"/>
              </a:rPr>
              <a:t>Figure shows a security defense system for a typical private cloud environment. </a:t>
            </a:r>
            <a:endParaRPr lang="en-US" sz="1700">
              <a:latin typeface="Cambria" panose="02040503050406030204" charset="0"/>
              <a:ea typeface="Arial" panose="020B0604020202020204"/>
              <a:cs typeface="Cambria" panose="02040503050406030204" charset="0"/>
              <a:sym typeface="Arial" panose="020B0604020202020204"/>
            </a:endParaRPr>
          </a:p>
          <a:p>
            <a:pPr marL="342900" lvl="0" indent="-3429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24600"/>
              </a:buClr>
              <a:buSzPts val="1800"/>
              <a:buFont typeface="Wingdings" panose="05000000000000000000" charset="0"/>
              <a:buChar char="Ø"/>
            </a:pPr>
            <a:endParaRPr lang="en-US" sz="1700">
              <a:latin typeface="Cambria" panose="02040503050406030204" charset="0"/>
              <a:ea typeface="Arial" panose="020B0604020202020204"/>
              <a:cs typeface="Cambria" panose="02040503050406030204" charset="0"/>
              <a:sym typeface="Arial" panose="020B0604020202020204"/>
            </a:endParaRPr>
          </a:p>
          <a:p>
            <a:pPr marL="342900" lvl="0" indent="-3429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24600"/>
              </a:buClr>
              <a:buSzPts val="1800"/>
              <a:buFont typeface="Wingdings" panose="05000000000000000000" charset="0"/>
              <a:buChar char="Ø"/>
            </a:pPr>
            <a:r>
              <a:rPr lang="en-US" sz="1700">
                <a:latin typeface="Cambria" panose="02040503050406030204" charset="0"/>
                <a:ea typeface="Arial" panose="020B0604020202020204"/>
                <a:cs typeface="Cambria" panose="02040503050406030204" charset="0"/>
                <a:sym typeface="Arial" panose="020B0604020202020204"/>
              </a:rPr>
              <a:t>The </a:t>
            </a:r>
            <a:r>
              <a:rPr lang="en-US" sz="1700">
                <a:solidFill>
                  <a:schemeClr val="accent6">
                    <a:lumMod val="75000"/>
                  </a:schemeClr>
                </a:solidFill>
                <a:latin typeface="Cambria" panose="02040503050406030204" charset="0"/>
                <a:ea typeface="Arial" panose="020B0604020202020204"/>
                <a:cs typeface="Cambria" panose="02040503050406030204" charset="0"/>
                <a:sym typeface="Arial" panose="020B0604020202020204"/>
              </a:rPr>
              <a:t>gateway</a:t>
            </a:r>
            <a:r>
              <a:rPr lang="en-US" sz="1700">
                <a:latin typeface="Cambria" panose="02040503050406030204" charset="0"/>
                <a:ea typeface="Arial" panose="020B0604020202020204"/>
                <a:cs typeface="Cambria" panose="02040503050406030204" charset="0"/>
                <a:sym typeface="Arial" panose="020B0604020202020204"/>
              </a:rPr>
              <a:t> is fully secured to protect </a:t>
            </a:r>
            <a:r>
              <a:rPr lang="en-US" sz="1700" b="1" i="1">
                <a:latin typeface="Cambria" panose="02040503050406030204" charset="0"/>
                <a:ea typeface="Arial" panose="020B0604020202020204"/>
                <a:cs typeface="Cambria" panose="02040503050406030204" charset="0"/>
                <a:sym typeface="Arial" panose="020B0604020202020204"/>
              </a:rPr>
              <a:t>access</a:t>
            </a:r>
            <a:r>
              <a:rPr lang="en-US" sz="1700">
                <a:latin typeface="Cambria" panose="02040503050406030204" charset="0"/>
                <a:ea typeface="Arial" panose="020B0604020202020204"/>
                <a:cs typeface="Cambria" panose="02040503050406030204" charset="0"/>
                <a:sym typeface="Arial" panose="020B0604020202020204"/>
              </a:rPr>
              <a:t> to</a:t>
            </a:r>
            <a:r>
              <a:rPr lang="en-US" sz="1700" b="1" i="1">
                <a:latin typeface="Cambria" panose="02040503050406030204" charset="0"/>
                <a:ea typeface="Arial" panose="020B0604020202020204"/>
                <a:cs typeface="Cambria" panose="02040503050406030204" charset="0"/>
                <a:sym typeface="Arial" panose="020B0604020202020204"/>
              </a:rPr>
              <a:t> commercial clouds </a:t>
            </a:r>
            <a:r>
              <a:rPr lang="en-US" sz="1700">
                <a:latin typeface="Cambria" panose="02040503050406030204" charset="0"/>
                <a:ea typeface="Arial" panose="020B0604020202020204"/>
                <a:cs typeface="Cambria" panose="02040503050406030204" charset="0"/>
                <a:sym typeface="Arial" panose="020B0604020202020204"/>
              </a:rPr>
              <a:t>that are open to general public. </a:t>
            </a:r>
            <a:endParaRPr lang="en-US" sz="1700">
              <a:latin typeface="Cambria" panose="02040503050406030204" charset="0"/>
              <a:ea typeface="Arial" panose="020B0604020202020204"/>
              <a:cs typeface="Cambria" panose="02040503050406030204" charset="0"/>
              <a:sym typeface="Arial" panose="020B0604020202020204"/>
            </a:endParaRPr>
          </a:p>
          <a:p>
            <a:pPr marL="342900" lvl="0" indent="-3429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24600"/>
              </a:buClr>
              <a:buSzPts val="1800"/>
              <a:buFont typeface="Wingdings" panose="05000000000000000000" charset="0"/>
              <a:buChar char="Ø"/>
            </a:pPr>
            <a:endParaRPr lang="en-US" sz="1700">
              <a:latin typeface="Cambria" panose="02040503050406030204" charset="0"/>
              <a:ea typeface="Arial" panose="020B0604020202020204"/>
              <a:cs typeface="Cambria" panose="02040503050406030204" charset="0"/>
              <a:sym typeface="Arial" panose="020B0604020202020204"/>
            </a:endParaRPr>
          </a:p>
          <a:p>
            <a:pPr marL="342900" lvl="0" indent="-3429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24600"/>
              </a:buClr>
              <a:buSzPts val="1800"/>
              <a:buFont typeface="Wingdings" panose="05000000000000000000" charset="0"/>
              <a:buChar char="Ø"/>
            </a:pPr>
            <a:r>
              <a:rPr lang="en-US" sz="1700">
                <a:solidFill>
                  <a:schemeClr val="accent6">
                    <a:lumMod val="75000"/>
                  </a:schemeClr>
                </a:solidFill>
                <a:latin typeface="Cambria" panose="02040503050406030204" charset="0"/>
                <a:ea typeface="Arial" panose="020B0604020202020204"/>
                <a:cs typeface="Cambria" panose="02040503050406030204" charset="0"/>
                <a:sym typeface="Arial" panose="020B0604020202020204"/>
              </a:rPr>
              <a:t>Firewall </a:t>
            </a:r>
            <a:r>
              <a:rPr lang="en-US" sz="1700">
                <a:latin typeface="Cambria" panose="02040503050406030204" charset="0"/>
                <a:ea typeface="Arial" panose="020B0604020202020204"/>
                <a:cs typeface="Cambria" panose="02040503050406030204" charset="0"/>
                <a:sym typeface="Arial" panose="020B0604020202020204"/>
              </a:rPr>
              <a:t>provides an external shield. </a:t>
            </a:r>
            <a:endParaRPr lang="en-US" sz="1700">
              <a:latin typeface="Cambria" panose="02040503050406030204" charset="0"/>
              <a:ea typeface="Arial" panose="020B0604020202020204"/>
              <a:cs typeface="Cambria" panose="02040503050406030204" charset="0"/>
              <a:sym typeface="Arial" panose="020B0604020202020204"/>
            </a:endParaRPr>
          </a:p>
          <a:p>
            <a:pPr marL="342900" lvl="0" indent="-3429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24600"/>
              </a:buClr>
              <a:buSzPts val="1800"/>
              <a:buFont typeface="Wingdings" panose="05000000000000000000" charset="0"/>
              <a:buChar char="Ø"/>
            </a:pPr>
            <a:endParaRPr lang="en-US" sz="1700">
              <a:latin typeface="Cambria" panose="02040503050406030204" charset="0"/>
              <a:ea typeface="Arial" panose="020B0604020202020204"/>
              <a:cs typeface="Cambria" panose="02040503050406030204" charset="0"/>
              <a:sym typeface="Arial" panose="020B0604020202020204"/>
            </a:endParaRPr>
          </a:p>
          <a:p>
            <a:pPr marL="342900" lvl="0" indent="-3429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24600"/>
              </a:buClr>
              <a:buSzPts val="1800"/>
              <a:buFont typeface="Wingdings" panose="05000000000000000000" charset="0"/>
              <a:buChar char="Ø"/>
            </a:pPr>
            <a:r>
              <a:rPr lang="en-US" sz="1700">
                <a:latin typeface="Cambria" panose="02040503050406030204" charset="0"/>
                <a:ea typeface="Arial" panose="020B0604020202020204"/>
                <a:cs typeface="Cambria" panose="02040503050406030204" charset="0"/>
                <a:sym typeface="Arial" panose="020B0604020202020204"/>
              </a:rPr>
              <a:t>The gateway secures </a:t>
            </a:r>
            <a:r>
              <a:rPr lang="en-US" sz="1700" b="1">
                <a:latin typeface="Cambria" panose="02040503050406030204" charset="0"/>
                <a:ea typeface="Arial" panose="020B0604020202020204"/>
                <a:cs typeface="Cambria" panose="02040503050406030204" charset="0"/>
                <a:sym typeface="Arial" panose="020B0604020202020204"/>
              </a:rPr>
              <a:t>with</a:t>
            </a:r>
            <a:r>
              <a:rPr lang="en-US" sz="1700">
                <a:latin typeface="Cambria" panose="02040503050406030204" charset="0"/>
                <a:ea typeface="Arial" panose="020B0604020202020204"/>
                <a:cs typeface="Cambria" panose="02040503050406030204" charset="0"/>
                <a:sym typeface="Arial" panose="020B0604020202020204"/>
              </a:rPr>
              <a:t> HTTP, JMS, SQL, XML, and SSL security protocols.</a:t>
            </a:r>
            <a:endParaRPr lang="en-US" sz="1700">
              <a:latin typeface="Cambria" panose="02040503050406030204" charset="0"/>
              <a:ea typeface="Arial" panose="020B0604020202020204"/>
              <a:cs typeface="Cambria" panose="02040503050406030204" charset="0"/>
              <a:sym typeface="Arial" panose="020B0604020202020204"/>
            </a:endParaRPr>
          </a:p>
          <a:p>
            <a:pPr marL="342900" lvl="0" indent="-3429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24600"/>
              </a:buClr>
              <a:buSzPts val="1800"/>
              <a:buFont typeface="Wingdings" panose="05000000000000000000" charset="0"/>
              <a:buChar char="Ø"/>
            </a:pPr>
            <a:endParaRPr lang="en-US" sz="1700">
              <a:latin typeface="Cambria" panose="02040503050406030204" charset="0"/>
              <a:ea typeface="Arial" panose="020B0604020202020204"/>
              <a:cs typeface="Cambria" panose="02040503050406030204" charset="0"/>
              <a:sym typeface="Arial" panose="020B0604020202020204"/>
            </a:endParaRPr>
          </a:p>
          <a:p>
            <a:pPr marL="342900" lvl="0" indent="-3429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24600"/>
              </a:buClr>
              <a:buSzPts val="1800"/>
              <a:buFont typeface="Wingdings" panose="05000000000000000000" charset="0"/>
              <a:buChar char="Ø"/>
            </a:pPr>
            <a:r>
              <a:rPr lang="en-US" sz="1700">
                <a:latin typeface="Cambria" panose="02040503050406030204" charset="0"/>
                <a:ea typeface="Arial" panose="020B0604020202020204"/>
                <a:cs typeface="Cambria" panose="02040503050406030204" charset="0"/>
                <a:sym typeface="Arial" panose="020B0604020202020204"/>
              </a:rPr>
              <a:t>Defense scheme is needed to protect user data from server attacks. </a:t>
            </a:r>
            <a:endParaRPr lang="en-US" sz="1700">
              <a:latin typeface="Cambria" panose="02040503050406030204" charset="0"/>
              <a:ea typeface="Arial" panose="020B0604020202020204"/>
              <a:cs typeface="Cambria" panose="02040503050406030204" charset="0"/>
              <a:sym typeface="Arial" panose="020B0604020202020204"/>
            </a:endParaRPr>
          </a:p>
          <a:p>
            <a:pPr marL="342900" lvl="0" indent="-3429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24600"/>
              </a:buClr>
              <a:buSzPts val="1800"/>
              <a:buFont typeface="Wingdings" panose="05000000000000000000" charset="0"/>
              <a:buChar char="Ø"/>
            </a:pPr>
            <a:endParaRPr lang="en-US" sz="1700">
              <a:latin typeface="Cambria" panose="02040503050406030204" charset="0"/>
              <a:ea typeface="Arial" panose="020B0604020202020204"/>
              <a:cs typeface="Cambria" panose="02040503050406030204" charset="0"/>
              <a:sym typeface="Arial" panose="020B0604020202020204"/>
            </a:endParaRPr>
          </a:p>
          <a:p>
            <a:pPr marL="342900" lvl="0" indent="-3429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24600"/>
              </a:buClr>
              <a:buSzPts val="1800"/>
              <a:buFont typeface="Wingdings" panose="05000000000000000000" charset="0"/>
              <a:buChar char="Ø"/>
            </a:pPr>
            <a:r>
              <a:rPr lang="en-US" sz="1700">
                <a:latin typeface="Cambria" panose="02040503050406030204" charset="0"/>
                <a:ea typeface="Arial" panose="020B0604020202020204"/>
                <a:cs typeface="Cambria" panose="02040503050406030204" charset="0"/>
                <a:sym typeface="Arial" panose="020B0604020202020204"/>
              </a:rPr>
              <a:t>User’s private data must not be leaked to other users without permission.</a:t>
            </a:r>
            <a:endParaRPr lang="en-US" sz="1700">
              <a:latin typeface="Cambria" panose="02040503050406030204" charset="0"/>
              <a:ea typeface="Arial" panose="020B0604020202020204"/>
              <a:cs typeface="Cambria" panose="02040503050406030204" charset="0"/>
              <a:sym typeface="Arial" panose="020B0604020202020204"/>
            </a:endParaRPr>
          </a:p>
        </p:txBody>
      </p:sp>
      <p:graphicFrame>
        <p:nvGraphicFramePr>
          <p:cNvPr id="424" name="Google Shape;424;p36"/>
          <p:cNvGraphicFramePr/>
          <p:nvPr/>
        </p:nvGraphicFramePr>
        <p:xfrm>
          <a:off x="8172450" y="6350"/>
          <a:ext cx="971550" cy="81851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" name="" r:id="rId1" imgW="10372725" imgH="8743950" progId="Paint.Picture">
                  <p:embed/>
                </p:oleObj>
              </mc:Choice>
              <mc:Fallback>
                <p:oleObj name="" r:id="rId1" imgW="10372725" imgH="8743950" progId="Paint.Picture">
                  <p:embed/>
                  <p:pic>
                    <p:nvPicPr>
                      <p:cNvPr id="0" name="Google Shape;424;p36"/>
                      <p:cNvPicPr preferRelativeResize="0"/>
                      <p:nvPr/>
                    </p:nvPicPr>
                    <p:blipFill rotWithShape="1">
                      <a:blip r:embed="rId2"/>
                      <a:srcRect/>
                      <a:stretch>
                        <a:fillRect/>
                      </a:stretch>
                    </p:blipFill>
                    <p:spPr>
                      <a:xfrm>
                        <a:off x="8172450" y="6350"/>
                        <a:ext cx="971550" cy="81851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425" name="Google Shape;425;p36"/>
          <p:cNvPicPr preferRelativeResize="0"/>
          <p:nvPr/>
        </p:nvPicPr>
        <p:blipFill rotWithShape="1">
          <a:blip r:embed="rId3"/>
          <a:srcRect/>
          <a:stretch>
            <a:fillRect/>
          </a:stretch>
        </p:blipFill>
        <p:spPr>
          <a:xfrm>
            <a:off x="0" y="6350"/>
            <a:ext cx="897890" cy="853440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78630" y="1003300"/>
            <a:ext cx="4705350" cy="5209540"/>
          </a:xfrm>
          <a:prstGeom prst="rect">
            <a:avLst/>
          </a:prstGeom>
        </p:spPr>
      </p:pic>
      <p:sp>
        <p:nvSpPr>
          <p:cNvPr id="3" name="Text Box 2"/>
          <p:cNvSpPr txBox="1"/>
          <p:nvPr/>
        </p:nvSpPr>
        <p:spPr>
          <a:xfrm>
            <a:off x="4672330" y="6212840"/>
            <a:ext cx="447167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GB" altLang="en-US" sz="1200" b="1">
                <a:latin typeface="Cambria" panose="02040503050406030204" charset="0"/>
                <a:cs typeface="Cambria" panose="02040503050406030204" charset="0"/>
              </a:rPr>
              <a:t>Typical security structure coordinated by </a:t>
            </a:r>
            <a:r>
              <a:rPr lang="en-US" altLang="en-GB" sz="1200" b="1">
                <a:latin typeface="Cambria" panose="02040503050406030204" charset="0"/>
                <a:cs typeface="Cambria" panose="02040503050406030204" charset="0"/>
              </a:rPr>
              <a:t>s</a:t>
            </a:r>
            <a:r>
              <a:rPr lang="en-GB" altLang="en-US" sz="1200" b="1">
                <a:latin typeface="Cambria" panose="02040503050406030204" charset="0"/>
                <a:cs typeface="Cambria" panose="02040503050406030204" charset="0"/>
              </a:rPr>
              <a:t>ecured gateway plus external firewalls to safeguard the</a:t>
            </a:r>
            <a:r>
              <a:rPr lang="en-US" altLang="en-GB" sz="1200" b="1">
                <a:latin typeface="Cambria" panose="02040503050406030204" charset="0"/>
                <a:cs typeface="Cambria" panose="02040503050406030204" charset="0"/>
              </a:rPr>
              <a:t> </a:t>
            </a:r>
            <a:r>
              <a:rPr lang="en-GB" altLang="en-US" sz="1200" b="1">
                <a:latin typeface="Cambria" panose="02040503050406030204" charset="0"/>
                <a:cs typeface="Cambria" panose="02040503050406030204" charset="0"/>
              </a:rPr>
              <a:t>access of public or private clouds.</a:t>
            </a:r>
            <a:endParaRPr lang="en-GB" altLang="en-US" sz="1200" b="1">
              <a:latin typeface="Cambria" panose="02040503050406030204" charset="0"/>
              <a:cs typeface="Cambria" panose="02040503050406030204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421" name="Shape 4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2" name="Google Shape;422;p36"/>
          <p:cNvSpPr txBox="1"/>
          <p:nvPr>
            <p:ph type="title"/>
          </p:nvPr>
        </p:nvSpPr>
        <p:spPr>
          <a:xfrm>
            <a:off x="994410" y="6350"/>
            <a:ext cx="7178040" cy="7632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750D"/>
              </a:buClr>
              <a:buSzPts val="3200"/>
              <a:buFont typeface="Arial" panose="020B0604020202020204"/>
              <a:buNone/>
            </a:pPr>
            <a:r>
              <a:rPr lang="en-US" altLang="en-US" sz="3200" b="1"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Distributed Defense against DDoS Flooding Attacks</a:t>
            </a:r>
            <a:endParaRPr lang="en-US" altLang="en-US" sz="3200" b="1"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423" name="Google Shape;423;p36"/>
          <p:cNvSpPr txBox="1"/>
          <p:nvPr>
            <p:ph type="body" idx="1"/>
          </p:nvPr>
        </p:nvSpPr>
        <p:spPr>
          <a:xfrm>
            <a:off x="294640" y="953135"/>
            <a:ext cx="8689340" cy="57410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42900" lvl="0" indent="-3429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24600"/>
              </a:buClr>
              <a:buSzPts val="1800"/>
              <a:buFont typeface="Wingdings" panose="05000000000000000000" charset="0"/>
              <a:buChar char="Ø"/>
            </a:pPr>
            <a:r>
              <a:rPr lang="en-US" sz="1700">
                <a:latin typeface="Cambria" panose="02040503050406030204" charset="0"/>
                <a:ea typeface="Arial" panose="020B0604020202020204"/>
                <a:cs typeface="Cambria" panose="02040503050406030204" charset="0"/>
                <a:sym typeface="Arial" panose="020B0604020202020204"/>
              </a:rPr>
              <a:t>A DDoS defense system must be designed to cover multiple network domains spanned by a given cloud platform. </a:t>
            </a:r>
            <a:endParaRPr lang="en-US" sz="1700">
              <a:latin typeface="Cambria" panose="02040503050406030204" charset="0"/>
              <a:ea typeface="Arial" panose="020B0604020202020204"/>
              <a:cs typeface="Cambria" panose="02040503050406030204" charset="0"/>
              <a:sym typeface="Arial" panose="020B0604020202020204"/>
            </a:endParaRPr>
          </a:p>
          <a:p>
            <a:pPr marL="342900" lvl="0" indent="-3429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24600"/>
              </a:buClr>
              <a:buSzPts val="1800"/>
              <a:buFont typeface="Wingdings" panose="05000000000000000000" charset="0"/>
              <a:buChar char="Ø"/>
            </a:pPr>
            <a:r>
              <a:rPr lang="en-US" sz="1700">
                <a:latin typeface="Cambria" panose="02040503050406030204" charset="0"/>
                <a:ea typeface="Arial" panose="020B0604020202020204"/>
                <a:cs typeface="Cambria" panose="02040503050406030204" charset="0"/>
                <a:sym typeface="Arial" panose="020B0604020202020204"/>
              </a:rPr>
              <a:t>DDoS attacks come with widespread worms. </a:t>
            </a:r>
            <a:endParaRPr lang="en-US" sz="1700">
              <a:latin typeface="Cambria" panose="02040503050406030204" charset="0"/>
              <a:ea typeface="Arial" panose="020B0604020202020204"/>
              <a:cs typeface="Cambria" panose="02040503050406030204" charset="0"/>
              <a:sym typeface="Arial" panose="020B0604020202020204"/>
            </a:endParaRPr>
          </a:p>
          <a:p>
            <a:pPr marL="342900" lvl="0" indent="-3429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24600"/>
              </a:buClr>
              <a:buSzPts val="1800"/>
              <a:buFont typeface="Wingdings" panose="05000000000000000000" charset="0"/>
              <a:buChar char="Ø"/>
            </a:pPr>
            <a:r>
              <a:rPr lang="en-US" sz="1700">
                <a:solidFill>
                  <a:schemeClr val="accent6">
                    <a:lumMod val="75000"/>
                  </a:schemeClr>
                </a:solidFill>
                <a:latin typeface="Cambria" panose="02040503050406030204" charset="0"/>
                <a:ea typeface="Arial" panose="020B0604020202020204"/>
                <a:cs typeface="Cambria" panose="02040503050406030204" charset="0"/>
                <a:sym typeface="Arial" panose="020B0604020202020204"/>
              </a:rPr>
              <a:t>Flooding traffic</a:t>
            </a:r>
            <a:r>
              <a:rPr lang="en-US" sz="1700">
                <a:latin typeface="Cambria" panose="02040503050406030204" charset="0"/>
                <a:ea typeface="Arial" panose="020B0604020202020204"/>
                <a:cs typeface="Cambria" panose="02040503050406030204" charset="0"/>
                <a:sym typeface="Arial" panose="020B0604020202020204"/>
              </a:rPr>
              <a:t> is large enough to crash server, by buffer overflow, disk exhaustion, or connection saturation. </a:t>
            </a:r>
            <a:endParaRPr lang="en-US" sz="1700">
              <a:latin typeface="Cambria" panose="02040503050406030204" charset="0"/>
              <a:ea typeface="Arial" panose="020B0604020202020204"/>
              <a:cs typeface="Cambria" panose="02040503050406030204" charset="0"/>
              <a:sym typeface="Arial" panose="020B0604020202020204"/>
            </a:endParaRPr>
          </a:p>
          <a:p>
            <a:pPr marL="342900" lvl="0" indent="-3429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24600"/>
              </a:buClr>
              <a:buSzPts val="1800"/>
              <a:buFont typeface="Wingdings" panose="05000000000000000000" charset="0"/>
              <a:buChar char="Ø"/>
            </a:pPr>
            <a:r>
              <a:rPr lang="en-US" sz="1700">
                <a:latin typeface="Cambria" panose="02040503050406030204" charset="0"/>
                <a:ea typeface="Arial" panose="020B0604020202020204"/>
                <a:cs typeface="Cambria" panose="02040503050406030204" charset="0"/>
                <a:sym typeface="Arial" panose="020B0604020202020204"/>
              </a:rPr>
              <a:t>Figure shows a flooding attack pattern. </a:t>
            </a:r>
            <a:endParaRPr lang="en-US" sz="1700">
              <a:latin typeface="Cambria" panose="02040503050406030204" charset="0"/>
              <a:ea typeface="Arial" panose="020B0604020202020204"/>
              <a:cs typeface="Cambria" panose="02040503050406030204" charset="0"/>
              <a:sym typeface="Arial" panose="020B0604020202020204"/>
            </a:endParaRPr>
          </a:p>
          <a:p>
            <a:pPr marL="342900" lvl="0" indent="-3429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24600"/>
              </a:buClr>
              <a:buSzPts val="1800"/>
              <a:buFont typeface="Wingdings" panose="05000000000000000000" charset="0"/>
              <a:buChar char="Ø"/>
            </a:pPr>
            <a:r>
              <a:rPr lang="en-US" sz="1700">
                <a:latin typeface="Cambria" panose="02040503050406030204" charset="0"/>
                <a:ea typeface="Arial" panose="020B0604020202020204"/>
                <a:cs typeface="Cambria" panose="02040503050406030204" charset="0"/>
                <a:sym typeface="Arial" panose="020B0604020202020204"/>
              </a:rPr>
              <a:t>Here, </a:t>
            </a:r>
            <a:r>
              <a:rPr lang="en-US" sz="1700" b="1">
                <a:latin typeface="Cambria" panose="02040503050406030204" charset="0"/>
                <a:ea typeface="Arial" panose="020B0604020202020204"/>
                <a:cs typeface="Cambria" panose="02040503050406030204" charset="0"/>
                <a:sym typeface="Arial" panose="020B0604020202020204"/>
              </a:rPr>
              <a:t>Hidden attacker </a:t>
            </a:r>
            <a:r>
              <a:rPr lang="en-US" sz="1700">
                <a:latin typeface="Cambria" panose="02040503050406030204" charset="0"/>
                <a:ea typeface="Arial" panose="020B0604020202020204"/>
                <a:cs typeface="Cambria" panose="02040503050406030204" charset="0"/>
                <a:sym typeface="Arial" panose="020B0604020202020204"/>
              </a:rPr>
              <a:t>launched the attack from many </a:t>
            </a:r>
            <a:r>
              <a:rPr lang="en-US" sz="1700">
                <a:solidFill>
                  <a:schemeClr val="accent6">
                    <a:lumMod val="75000"/>
                  </a:schemeClr>
                </a:solidFill>
                <a:latin typeface="Cambria" panose="02040503050406030204" charset="0"/>
                <a:ea typeface="Arial" panose="020B0604020202020204"/>
                <a:cs typeface="Cambria" panose="02040503050406030204" charset="0"/>
                <a:sym typeface="Arial" panose="020B0604020202020204"/>
              </a:rPr>
              <a:t>zombies </a:t>
            </a:r>
            <a:r>
              <a:rPr lang="en-US" sz="1700">
                <a:latin typeface="Cambria" panose="02040503050406030204" charset="0"/>
                <a:ea typeface="Arial" panose="020B0604020202020204"/>
                <a:cs typeface="Cambria" panose="02040503050406030204" charset="0"/>
                <a:sym typeface="Arial" panose="020B0604020202020204"/>
              </a:rPr>
              <a:t>toward a </a:t>
            </a:r>
            <a:r>
              <a:rPr lang="en-US" sz="1700" b="1">
                <a:latin typeface="Cambria" panose="02040503050406030204" charset="0"/>
                <a:ea typeface="Arial" panose="020B0604020202020204"/>
                <a:cs typeface="Cambria" panose="02040503050406030204" charset="0"/>
                <a:sym typeface="Arial" panose="020B0604020202020204"/>
              </a:rPr>
              <a:t>victim server </a:t>
            </a:r>
            <a:r>
              <a:rPr lang="en-US" sz="1700">
                <a:latin typeface="Cambria" panose="02040503050406030204" charset="0"/>
                <a:ea typeface="Arial" panose="020B0604020202020204"/>
                <a:cs typeface="Cambria" panose="02040503050406030204" charset="0"/>
                <a:sym typeface="Arial" panose="020B0604020202020204"/>
              </a:rPr>
              <a:t>at bottom router R0.</a:t>
            </a:r>
            <a:endParaRPr lang="en-US" sz="1700">
              <a:latin typeface="Cambria" panose="02040503050406030204" charset="0"/>
              <a:ea typeface="Arial" panose="020B0604020202020204"/>
              <a:cs typeface="Cambria" panose="02040503050406030204" charset="0"/>
              <a:sym typeface="Arial" panose="020B0604020202020204"/>
            </a:endParaRPr>
          </a:p>
          <a:p>
            <a:pPr marL="342900" lvl="0" indent="-3429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24600"/>
              </a:buClr>
              <a:buSzPts val="1800"/>
              <a:buFont typeface="Wingdings" panose="05000000000000000000" charset="0"/>
              <a:buChar char="Ø"/>
            </a:pPr>
            <a:r>
              <a:rPr lang="en-US" sz="1700">
                <a:latin typeface="Cambria" panose="02040503050406030204" charset="0"/>
                <a:ea typeface="Arial" panose="020B0604020202020204"/>
                <a:cs typeface="Cambria" panose="02040503050406030204" charset="0"/>
                <a:sym typeface="Arial" panose="020B0604020202020204"/>
              </a:rPr>
              <a:t> Based on the</a:t>
            </a:r>
            <a:r>
              <a:rPr lang="en-US" sz="1700" b="1">
                <a:solidFill>
                  <a:schemeClr val="accent6">
                    <a:lumMod val="75000"/>
                  </a:schemeClr>
                </a:solidFill>
                <a:latin typeface="Cambria" panose="02040503050406030204" charset="0"/>
                <a:ea typeface="Arial" panose="020B0604020202020204"/>
                <a:cs typeface="Cambria" panose="02040503050406030204" charset="0"/>
                <a:sym typeface="Arial" panose="020B0604020202020204"/>
              </a:rPr>
              <a:t> anomaly pattern detected </a:t>
            </a:r>
            <a:r>
              <a:rPr lang="en-US" sz="1700">
                <a:latin typeface="Cambria" panose="02040503050406030204" charset="0"/>
                <a:ea typeface="Arial" panose="020B0604020202020204"/>
                <a:cs typeface="Cambria" panose="02040503050406030204" charset="0"/>
                <a:sym typeface="Arial" panose="020B0604020202020204"/>
              </a:rPr>
              <a:t>in covered network domains, the</a:t>
            </a:r>
            <a:r>
              <a:rPr lang="en-US" sz="1700" b="1">
                <a:latin typeface="Cambria" panose="02040503050406030204" charset="0"/>
                <a:ea typeface="Arial" panose="020B0604020202020204"/>
                <a:cs typeface="Cambria" panose="02040503050406030204" charset="0"/>
                <a:sym typeface="Arial" panose="020B0604020202020204"/>
              </a:rPr>
              <a:t> scheme detects</a:t>
            </a:r>
            <a:r>
              <a:rPr lang="en-US" sz="1700">
                <a:latin typeface="Cambria" panose="02040503050406030204" charset="0"/>
                <a:ea typeface="Arial" panose="020B0604020202020204"/>
                <a:cs typeface="Cambria" panose="02040503050406030204" charset="0"/>
                <a:sym typeface="Arial" panose="020B0604020202020204"/>
              </a:rPr>
              <a:t> a </a:t>
            </a:r>
            <a:r>
              <a:rPr lang="en-US" sz="1700" b="1">
                <a:latin typeface="Cambria" panose="02040503050406030204" charset="0"/>
                <a:ea typeface="Arial" panose="020B0604020202020204"/>
                <a:cs typeface="Cambria" panose="02040503050406030204" charset="0"/>
                <a:sym typeface="Arial" panose="020B0604020202020204"/>
              </a:rPr>
              <a:t>DDoS attack</a:t>
            </a:r>
            <a:r>
              <a:rPr lang="en-US" sz="1700" b="1" i="1">
                <a:latin typeface="Cambria" panose="02040503050406030204" charset="0"/>
                <a:ea typeface="Arial" panose="020B0604020202020204"/>
                <a:cs typeface="Cambria" panose="02040503050406030204" charset="0"/>
                <a:sym typeface="Arial" panose="020B0604020202020204"/>
              </a:rPr>
              <a:t> </a:t>
            </a:r>
            <a:r>
              <a:rPr lang="en-US" sz="1700" i="1">
                <a:latin typeface="Cambria" panose="02040503050406030204" charset="0"/>
                <a:ea typeface="Arial" panose="020B0604020202020204"/>
                <a:cs typeface="Cambria" panose="02040503050406030204" charset="0"/>
                <a:sym typeface="Arial" panose="020B0604020202020204"/>
              </a:rPr>
              <a:t>before</a:t>
            </a:r>
            <a:r>
              <a:rPr lang="en-US" sz="1700">
                <a:latin typeface="Cambria" panose="02040503050406030204" charset="0"/>
                <a:ea typeface="Arial" panose="020B0604020202020204"/>
                <a:cs typeface="Cambria" panose="02040503050406030204" charset="0"/>
                <a:sym typeface="Arial" panose="020B0604020202020204"/>
              </a:rPr>
              <a:t> the</a:t>
            </a:r>
            <a:r>
              <a:rPr lang="en-US" sz="1700" i="1">
                <a:latin typeface="Cambria" panose="02040503050406030204" charset="0"/>
                <a:ea typeface="Arial" panose="020B0604020202020204"/>
                <a:cs typeface="Cambria" panose="02040503050406030204" charset="0"/>
                <a:sym typeface="Arial" panose="020B0604020202020204"/>
              </a:rPr>
              <a:t> victim is overwhelmed</a:t>
            </a:r>
            <a:r>
              <a:rPr lang="en-US" sz="1700">
                <a:latin typeface="Cambria" panose="02040503050406030204" charset="0"/>
                <a:ea typeface="Arial" panose="020B0604020202020204"/>
                <a:cs typeface="Cambria" panose="02040503050406030204" charset="0"/>
                <a:sym typeface="Arial" panose="020B0604020202020204"/>
              </a:rPr>
              <a:t>.</a:t>
            </a:r>
            <a:endParaRPr lang="en-US" sz="1700">
              <a:latin typeface="Cambria" panose="02040503050406030204" charset="0"/>
              <a:ea typeface="Arial" panose="020B0604020202020204"/>
              <a:cs typeface="Cambria" panose="02040503050406030204" charset="0"/>
              <a:sym typeface="Arial" panose="020B0604020202020204"/>
            </a:endParaRPr>
          </a:p>
        </p:txBody>
      </p:sp>
      <p:graphicFrame>
        <p:nvGraphicFramePr>
          <p:cNvPr id="424" name="Google Shape;424;p36"/>
          <p:cNvGraphicFramePr/>
          <p:nvPr/>
        </p:nvGraphicFramePr>
        <p:xfrm>
          <a:off x="8172450" y="6350"/>
          <a:ext cx="971550" cy="81851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" name="" r:id="rId1" imgW="10372725" imgH="8743950" progId="Paint.Picture">
                  <p:embed/>
                </p:oleObj>
              </mc:Choice>
              <mc:Fallback>
                <p:oleObj name="" r:id="rId1" imgW="10372725" imgH="8743950" progId="Paint.Picture">
                  <p:embed/>
                  <p:pic>
                    <p:nvPicPr>
                      <p:cNvPr id="0" name="Google Shape;424;p36"/>
                      <p:cNvPicPr preferRelativeResize="0"/>
                      <p:nvPr/>
                    </p:nvPicPr>
                    <p:blipFill rotWithShape="1">
                      <a:blip r:embed="rId2"/>
                      <a:srcRect/>
                      <a:stretch>
                        <a:fillRect/>
                      </a:stretch>
                    </p:blipFill>
                    <p:spPr>
                      <a:xfrm>
                        <a:off x="8172450" y="6350"/>
                        <a:ext cx="971550" cy="81851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425" name="Google Shape;425;p36"/>
          <p:cNvPicPr preferRelativeResize="0"/>
          <p:nvPr/>
        </p:nvPicPr>
        <p:blipFill rotWithShape="1">
          <a:blip r:embed="rId3"/>
          <a:srcRect/>
          <a:stretch>
            <a:fillRect/>
          </a:stretch>
        </p:blipFill>
        <p:spPr>
          <a:xfrm>
            <a:off x="0" y="6350"/>
            <a:ext cx="897890" cy="853440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60700" y="3545840"/>
            <a:ext cx="5923280" cy="314833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8790" y="3756025"/>
            <a:ext cx="2582545" cy="2938145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8274</Words>
  <Application>WPS Presentation</Application>
  <PresentationFormat/>
  <Paragraphs>183</Paragraphs>
  <Slides>16</Slides>
  <Notes>0</Notes>
  <HiddenSlides>0</HiddenSlides>
  <MMClips>0</MMClips>
  <ScaleCrop>false</ScaleCrop>
  <HeadingPairs>
    <vt:vector size="8" baseType="variant">
      <vt:variant>
        <vt:lpstr>已用的字体</vt:lpstr>
      </vt:variant>
      <vt:variant>
        <vt:i4>15</vt:i4>
      </vt:variant>
      <vt:variant>
        <vt:lpstr>主题</vt:lpstr>
      </vt:variant>
      <vt:variant>
        <vt:i4>1</vt:i4>
      </vt:variant>
      <vt:variant>
        <vt:lpstr>嵌入 OLE 服务器</vt:lpstr>
      </vt:variant>
      <vt:variant>
        <vt:i4>16</vt:i4>
      </vt:variant>
      <vt:variant>
        <vt:lpstr>幻灯片标题</vt:lpstr>
      </vt:variant>
      <vt:variant>
        <vt:i4>16</vt:i4>
      </vt:variant>
    </vt:vector>
  </HeadingPairs>
  <TitlesOfParts>
    <vt:vector size="48" baseType="lpstr">
      <vt:lpstr>Arial</vt:lpstr>
      <vt:lpstr>SimSun</vt:lpstr>
      <vt:lpstr>Wingdings</vt:lpstr>
      <vt:lpstr>Arial</vt:lpstr>
      <vt:lpstr>Calibri</vt:lpstr>
      <vt:lpstr>Bebas Neue</vt:lpstr>
      <vt:lpstr>Cambria</vt:lpstr>
      <vt:lpstr>Noto Sans Symbols</vt:lpstr>
      <vt:lpstr>Segoe Print</vt:lpstr>
      <vt:lpstr>Microsoft YaHei</vt:lpstr>
      <vt:lpstr>Arial Unicode MS</vt:lpstr>
      <vt:lpstr>Cambria</vt:lpstr>
      <vt:lpstr>Wingdings</vt:lpstr>
      <vt:lpstr>Times New Roman</vt:lpstr>
      <vt:lpstr>Algerian</vt:lpstr>
      <vt:lpstr>Office Theme</vt:lpstr>
      <vt:lpstr>Paint.Picture</vt:lpstr>
      <vt:lpstr>Paint.Picture</vt:lpstr>
      <vt:lpstr>Paint.Picture</vt:lpstr>
      <vt:lpstr>Paint.Picture</vt:lpstr>
      <vt:lpstr>Paint.Picture</vt:lpstr>
      <vt:lpstr>Paint.Picture</vt:lpstr>
      <vt:lpstr>Paint.Picture</vt:lpstr>
      <vt:lpstr>Paint.Picture</vt:lpstr>
      <vt:lpstr>Paint.Picture</vt:lpstr>
      <vt:lpstr>Paint.Picture</vt:lpstr>
      <vt:lpstr>Paint.Picture</vt:lpstr>
      <vt:lpstr>Paint.Picture</vt:lpstr>
      <vt:lpstr>Paint.Picture</vt:lpstr>
      <vt:lpstr>Paint.Picture</vt:lpstr>
      <vt:lpstr>Paint.Picture</vt:lpstr>
      <vt:lpstr>Paint.Picture</vt:lpstr>
      <vt:lpstr>CLOUD COMPUTING &amp; SECURITY   (BIS613D) </vt:lpstr>
      <vt:lpstr>CCS Module-2 </vt:lpstr>
      <vt:lpstr>VIRTUAL CLUSTERS </vt:lpstr>
      <vt:lpstr>..</vt:lpstr>
      <vt:lpstr>..</vt:lpstr>
      <vt:lpstr>..</vt:lpstr>
      <vt:lpstr>..</vt:lpstr>
      <vt:lpstr>..</vt:lpstr>
      <vt:lpstr>..</vt:lpstr>
      <vt:lpstr>..</vt:lpstr>
      <vt:lpstr>..</vt:lpstr>
      <vt:lpstr>..</vt:lpstr>
      <vt:lpstr>..</vt:lpstr>
      <vt:lpstr>..</vt:lpstr>
      <vt:lpstr>..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CLOUD COMPUTING &amp; SECURITY   (BIS613D) </dc:title>
  <dc:creator/>
  <cp:lastModifiedBy>srividya.r_cmrit</cp:lastModifiedBy>
  <cp:revision>24</cp:revision>
  <dcterms:created xsi:type="dcterms:W3CDTF">2026-02-19T09:00:00Z</dcterms:created>
  <dcterms:modified xsi:type="dcterms:W3CDTF">2026-03-05T07:04:59Z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0567C5BFF9BE4CE0A789413FD2D5B03F_12</vt:lpwstr>
  </property>
  <property fmtid="{D5CDD505-2E9C-101B-9397-08002B2CF9AE}" pid="3" name="KSOProductBuildVer">
    <vt:lpwstr>2057-12.2.0.17545</vt:lpwstr>
  </property>
</Properties>
</file>